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8" r:id="rId4"/>
    <p:sldId id="266" r:id="rId5"/>
    <p:sldId id="278" r:id="rId6"/>
    <p:sldId id="259" r:id="rId7"/>
    <p:sldId id="260" r:id="rId8"/>
    <p:sldId id="265" r:id="rId9"/>
    <p:sldId id="294" r:id="rId10"/>
    <p:sldId id="295" r:id="rId11"/>
    <p:sldId id="297" r:id="rId12"/>
    <p:sldId id="299" r:id="rId13"/>
    <p:sldId id="298" r:id="rId14"/>
    <p:sldId id="300" r:id="rId15"/>
    <p:sldId id="301" r:id="rId16"/>
    <p:sldId id="302" r:id="rId17"/>
    <p:sldId id="304" r:id="rId18"/>
    <p:sldId id="303" r:id="rId19"/>
    <p:sldId id="296" r:id="rId20"/>
    <p:sldId id="261" r:id="rId21"/>
    <p:sldId id="262" r:id="rId22"/>
    <p:sldId id="272" r:id="rId23"/>
    <p:sldId id="305" r:id="rId24"/>
    <p:sldId id="306" r:id="rId25"/>
    <p:sldId id="263" r:id="rId26"/>
    <p:sldId id="264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89214" autoAdjust="0"/>
  </p:normalViewPr>
  <p:slideViewPr>
    <p:cSldViewPr snapToGrid="0">
      <p:cViewPr varScale="1">
        <p:scale>
          <a:sx n="77" d="100"/>
          <a:sy n="77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319F-4BFC-4548-87D9-76D7218AB5E8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3B36-C97E-4D8A-B5EC-DA8F547723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75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AFD2-BF0F-43DD-A3AB-B3DAF9C8A29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A948-98FB-4BD3-8BD7-907AD684FC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9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9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我們的</a:t>
            </a:r>
            <a:r>
              <a:rPr lang="en-US" altLang="zh-TW" sz="1200" b="1" dirty="0">
                <a:solidFill>
                  <a:schemeClr val="tx1"/>
                </a:solidFill>
              </a:rPr>
              <a:t>Gated Self-attention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旨在匯總整個段落中的信息，並嵌入段落內依存關係，以在每個時間步細分編碼的段落答案表示形式。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算出每個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的重要性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(answer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的重要性應該要較高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8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我們的</a:t>
            </a:r>
            <a:r>
              <a:rPr lang="en-US" altLang="zh-TW" sz="1200" b="1" dirty="0">
                <a:solidFill>
                  <a:schemeClr val="tx1"/>
                </a:solidFill>
              </a:rPr>
              <a:t>Gated Self-attention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旨在匯總整個段落中的信息，並嵌入段落內依存關係，以在每個時間步細分編碼的段落答案表示形式。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element-wise multiplication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47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30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chemeClr val="tx1"/>
                </a:solidFill>
              </a:rPr>
              <a:t>Generative Scores: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Concatenation of decoder state </a:t>
            </a:r>
            <a:r>
              <a:rPr lang="en-US" altLang="zh-TW" sz="1200" b="1" dirty="0"/>
              <a:t>d</a:t>
            </a:r>
            <a:r>
              <a:rPr lang="en-US" altLang="zh-TW" sz="1200" b="1" baseline="-25000" dirty="0"/>
              <a:t>t</a:t>
            </a:r>
            <a:r>
              <a:rPr lang="en-US" altLang="zh-TW" sz="1200" dirty="0"/>
              <a:t> and the attention context vector </a:t>
            </a:r>
            <a:r>
              <a:rPr lang="en-US" altLang="zh-TW" sz="1200" b="1" dirty="0" err="1"/>
              <a:t>c</a:t>
            </a:r>
            <a:r>
              <a:rPr lang="en-US" altLang="zh-TW" sz="1200" b="1" baseline="-25000" dirty="0" err="1"/>
              <a:t>t</a:t>
            </a:r>
            <a:r>
              <a:rPr lang="en-US" altLang="zh-TW" sz="1200" b="1" baseline="-25000" dirty="0"/>
              <a:t>  </a:t>
            </a:r>
            <a:r>
              <a:rPr lang="zh-TW" altLang="en-US" sz="1200" b="1" baseline="0" dirty="0"/>
              <a:t>來計算新的分數</a:t>
            </a:r>
            <a:endParaRPr lang="en-US" altLang="zh-TW" sz="1200" b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3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Pointing to the same word in the input sequence</a:t>
            </a:r>
            <a:r>
              <a:rPr lang="zh-TW" altLang="en-US" sz="1200" dirty="0"/>
              <a:t>    </a:t>
            </a:r>
            <a:r>
              <a:rPr lang="en-US" altLang="zh-TW" sz="1200" dirty="0"/>
              <a:t>Pointer mechanism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64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160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04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9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7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Zhou et al. (2017) sequence-to-sequence model with attention and copy mechanism.  Use POS and NER tags as lexical features for the encoder.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Zhao et al. (2018) Our QG model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 et al. (2019) Treats the passage and the target answer separately. (passage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用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mask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遮住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也另外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encoder)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Liu et al. (2019)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Convolutional Networks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貫宇之前報過的那篇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4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傳統的</a:t>
            </a:r>
            <a:r>
              <a:rPr lang="en-US" altLang="zh-TW" dirty="0"/>
              <a:t>QG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307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跟作者認為的  疑問詞的正確率會影響問題生成的準確率  的這個假設相符合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322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Golden question:</a:t>
            </a:r>
            <a:r>
              <a:rPr lang="zh-TW" altLang="en-US" dirty="0"/>
              <a:t>答案比問題本身所暗示的多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14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獨立的疑問詞分類器可以更準確的生成疑問詞當作</a:t>
            </a:r>
            <a:r>
              <a:rPr lang="en-US" altLang="zh-TW" dirty="0"/>
              <a:t>decoder</a:t>
            </a:r>
            <a:r>
              <a:rPr lang="zh-TW" altLang="en-US" dirty="0"/>
              <a:t>的第一個字，加上使用</a:t>
            </a:r>
            <a:r>
              <a:rPr lang="en-US" altLang="zh-TW" b="1" dirty="0">
                <a:solidFill>
                  <a:srgbClr val="FF0000"/>
                </a:solidFill>
              </a:rPr>
              <a:t>copy mechanism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更好的生成問題句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/>
              <a:t>2.</a:t>
            </a:r>
            <a:r>
              <a:rPr lang="zh-TW" altLang="en-US" dirty="0"/>
              <a:t>使用更準確的疑問詞分類器顯現了潛在改善的理論上限。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sz="1200" b="1" dirty="0">
                <a:solidFill>
                  <a:srgbClr val="00B050"/>
                </a:solidFill>
              </a:rPr>
              <a:t>interrogative word classification</a:t>
            </a:r>
            <a:r>
              <a:rPr lang="en-US" altLang="zh-TW" sz="1200" dirty="0">
                <a:solidFill>
                  <a:srgbClr val="00B050"/>
                </a:solidFill>
              </a:rPr>
              <a:t> </a:t>
            </a:r>
            <a:r>
              <a:rPr lang="zh-TW" altLang="en-US" sz="1200" dirty="0">
                <a:solidFill>
                  <a:srgbClr val="00B050"/>
                </a:solidFill>
              </a:rPr>
              <a:t> </a:t>
            </a:r>
            <a:r>
              <a:rPr lang="en-US" altLang="zh-TW" sz="1200" dirty="0">
                <a:solidFill>
                  <a:srgbClr val="00B050"/>
                </a:solidFill>
              </a:rPr>
              <a:t>(</a:t>
            </a:r>
            <a:r>
              <a:rPr lang="zh-TW" altLang="en-US" sz="1200" dirty="0">
                <a:solidFill>
                  <a:srgbClr val="00B050"/>
                </a:solidFill>
              </a:rPr>
              <a:t>分類任務</a:t>
            </a:r>
            <a:r>
              <a:rPr lang="en-US" altLang="zh-TW" sz="1200" dirty="0">
                <a:solidFill>
                  <a:srgbClr val="00B050"/>
                </a:solidFill>
              </a:rPr>
              <a:t>)</a:t>
            </a:r>
            <a:r>
              <a:rPr lang="zh-TW" altLang="en-US" sz="1200" dirty="0">
                <a:solidFill>
                  <a:srgbClr val="00B050"/>
                </a:solidFill>
              </a:rPr>
              <a:t> 比一般的</a:t>
            </a:r>
            <a:r>
              <a:rPr lang="en-US" altLang="zh-TW" sz="1200" dirty="0">
                <a:solidFill>
                  <a:srgbClr val="00B050"/>
                </a:solidFill>
              </a:rPr>
              <a:t>decoder</a:t>
            </a:r>
            <a:r>
              <a:rPr lang="zh-TW" altLang="en-US" sz="1200" dirty="0">
                <a:solidFill>
                  <a:srgbClr val="00B050"/>
                </a:solidFill>
              </a:rPr>
              <a:t>較簡單解決生成疑問詞這個問題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6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73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45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4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命名實體識別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Mr.Huang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person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20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命名實體識別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Mr.Huang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person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0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利用雙向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去計算</a:t>
            </a:r>
            <a:r>
              <a:rPr lang="zh-TW" altLang="en-US" sz="1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整個</a:t>
            </a:r>
            <a:r>
              <a:rPr lang="en-US" altLang="zh-TW" sz="1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passage</a:t>
            </a:r>
            <a:r>
              <a:rPr lang="zh-TW" altLang="en-US" sz="1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zh-TW" altLang="en-US" sz="1200" b="1" i="0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之間的訊息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8A948-98FB-4BD3-8BD7-907AD684FC4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4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7D6085-BA6D-4B48-A205-D4DF5D28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5506EB-F1A8-427F-A88A-27E3F9B9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139E8-C127-4A24-84EC-BDDCFB1B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A74-B81F-47A6-B8CD-0CC4D38D92A3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DF53E7-87AE-467A-9D05-3E2A3B11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C47E4C-9DC0-4770-9571-F6130FA0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623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80C7D-4C40-40AD-9F57-48C5EA3E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B02760-091E-4531-9ABD-FEEFCF12C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E1BCCE-381E-472B-97B3-D66D0275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C4BD-C5FA-43FD-A665-AFAF2F5DF284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256671-8555-4D7C-8BF8-1440B33F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2C81EB-020F-45D8-9188-B3EAE18C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31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D0B6901-2EB2-4C44-8002-478428C5D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5A3F973-4EB9-4F59-A5E7-DC4C6A0CC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8B86F6-43E8-4EE3-8968-BE19A3DA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39F-9D9D-4B49-8CAF-833301D80A3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474F79-890C-4D25-BCD2-8BFCD6FF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241A7-5818-4208-9FE4-DAD02EAE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98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C9C10-E27C-4D87-95FB-C8E8A653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5DF41E-6E96-4CDF-BB2A-DF5E6E9A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C7D223-947C-44D1-AC2F-919994DA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F71D7-B9DA-4A3B-B69F-64CE3423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12AAA8-2F5F-4FD9-A469-560D5A47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514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1940E3-5EEA-4A34-A77B-1BEE45C6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432470-4500-4D33-8E30-404AB9BE0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F9E5F8-C89F-4879-BEED-259D1780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7DEB-05C9-42AB-90C8-F93EF2B714B7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6C9C2E-6D0B-43AA-8641-072431BA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4CC17-D205-4AB9-AA9A-CE821B35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9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99F68-AADF-4F3F-8387-1D3A1077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1165BA-1D0B-4CFD-AF0A-E5991BAFC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21EDD9-453F-428E-A314-026B32083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6E6B23-D3FF-4DB2-BDEC-15C2C0CD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2EEDC2-849F-49C0-9266-9AB137D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EE325F-FE74-475C-84CE-BFABB92D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15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CDB62B-9382-4E1B-904E-C0F45297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A595B-2D37-4685-B56D-A85FD14D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057488-E9E3-4266-95F4-EC1B8C242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3FA858-D23F-48EA-8101-48965379E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1C73C0-9F3A-4844-8C74-76F7F9F1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EF1C15-DB9E-43E4-9DCC-FFCE9B1A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0BB0-15AA-49B1-B115-6F1FBB26711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411036-9D8E-49E2-8F92-C508408E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A645D9A-37BD-42E7-8A16-5637D928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6377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42BEC4-FED9-4BC7-87D1-D36C7593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D09F5F-07F6-4CA8-A7D1-8809505A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F553-8F47-4C85-9E2D-F2124775CD82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9B1DE1-E274-4106-B325-E66F9891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65E34-393C-48DA-A6F2-37284590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29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22915F2-C483-4066-84EB-BEE99C68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3F54-596C-4DB5-84AA-EC8CB87B0775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C7D2B0-CD3B-4182-8E63-89F9A3F0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DC8D9C-E3E0-4953-A33E-9CA6A3F3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4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4022A-6703-42C8-83A5-0DE3A68A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1D64C2-F8C5-424D-9DAF-33C70937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2525C8-CE14-433D-910F-A4680F61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1A3A4F-08F4-49CC-B582-CC2449C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5858-3302-45AE-930A-6098F3D520E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33AC1A-AE07-471F-84D2-28462E99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125A9F-16EB-4165-A61E-CE13E716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4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A0D51-3650-4F5E-8E41-687407FC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8FDFA3-B782-464B-A18F-BF060DEF2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78D14D-E230-42B5-AF3A-8C268CD10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24A67A-14C8-40A6-AA90-193DE43A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1FBF-0EBA-46C1-A3F4-F4A7BD28051A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9080E8-663A-40BE-94FD-B80E63CE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A732A2-3D86-4C17-ACC3-06C0220F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37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2D4CBE5-98F6-45A0-906F-110595F1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7ACCA-76BC-421E-B67F-21C5A049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1F9EC3-E2D0-4D57-B95C-6E574AE13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0BB0-15AA-49B1-B115-6F1FBB26711D}" type="datetime1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8A3C3B-21E2-4DE2-89A8-1BEF75B13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2AF59C-312F-42B3-B5F9-B3134EAF1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2C75-CA2E-49C2-9FD4-CF4B51906E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7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2299855"/>
            <a:ext cx="10058400" cy="1457221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Let Me Know What to Ask: </a:t>
            </a:r>
            <a:b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Interrogative-Word-Aware Question</a:t>
            </a:r>
            <a:r>
              <a:rPr lang="zh-TW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Generation</a:t>
            </a:r>
            <a:endParaRPr lang="zh-TW" altLang="en-US" sz="4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7953" y="4558151"/>
            <a:ext cx="2553392" cy="1316180"/>
          </a:xfrm>
        </p:spPr>
        <p:txBody>
          <a:bodyPr lIns="90000"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ADVISOR:JIA-LING KOH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SOURCE:EMNLP 19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SPEAKER:LI-WEI </a:t>
            </a:r>
            <a:r>
              <a:rPr lang="en-US" altLang="zh-TW" sz="20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LiU</a:t>
            </a:r>
            <a:endParaRPr lang="en-US" altLang="zh-TW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zh-TW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Times New Roman" panose="02020603050405020304" pitchFamily="18" charset="0"/>
              </a:rPr>
              <a:t>DATA:2020/03/23</a:t>
            </a:r>
            <a:endParaRPr lang="zh-TW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b="1" smtClean="0"/>
              <a:t>1</a:t>
            </a:fld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50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Question Generator</a:t>
            </a:r>
            <a:endParaRPr lang="zh-TW" altLang="en-US" sz="4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10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83" y="2839"/>
            <a:ext cx="6803317" cy="6353511"/>
          </a:xfrm>
          <a:prstGeom prst="rect">
            <a:avLst/>
          </a:prstGeom>
        </p:spPr>
      </p:pic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1097279" y="2620024"/>
            <a:ext cx="4697234" cy="127611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/>
              <a:t>Input:</a:t>
            </a:r>
            <a:r>
              <a:rPr lang="en-US" altLang="zh-TW" sz="30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TW" sz="3000" b="1" dirty="0">
                <a:solidFill>
                  <a:schemeClr val="tx1"/>
                </a:solidFill>
              </a:rPr>
              <a:t>Mr. Huang's favorite dog was lost yesterday</a:t>
            </a:r>
            <a:r>
              <a:rPr lang="en-US" altLang="zh-TW" sz="3000" b="1" dirty="0">
                <a:solidFill>
                  <a:srgbClr val="00B050"/>
                </a:solidFill>
              </a:rPr>
              <a:t> When </a:t>
            </a:r>
            <a:r>
              <a:rPr lang="en-US" altLang="zh-TW" sz="3000" b="1" dirty="0">
                <a:solidFill>
                  <a:srgbClr val="FF0000"/>
                </a:solidFill>
              </a:rPr>
              <a:t>yesterday</a:t>
            </a:r>
            <a:endParaRPr lang="zh-TW" altLang="en-US" sz="3000" dirty="0">
              <a:solidFill>
                <a:srgbClr val="00B0F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D28C22-D0BF-4E23-8663-F3870A9EFF3A}"/>
              </a:ext>
            </a:extLst>
          </p:cNvPr>
          <p:cNvSpPr/>
          <p:nvPr/>
        </p:nvSpPr>
        <p:spPr>
          <a:xfrm>
            <a:off x="993912" y="2620024"/>
            <a:ext cx="4800601" cy="13255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647924D-4117-4434-8F0D-502D616D6A1D}"/>
              </a:ext>
            </a:extLst>
          </p:cNvPr>
          <p:cNvSpPr/>
          <p:nvPr/>
        </p:nvSpPr>
        <p:spPr>
          <a:xfrm>
            <a:off x="5794512" y="4825475"/>
            <a:ext cx="3985591" cy="8857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317296D2-B5AB-4413-B699-52D1A58F4530}"/>
              </a:ext>
            </a:extLst>
          </p:cNvPr>
          <p:cNvSpPr txBox="1">
            <a:spLocks/>
          </p:cNvSpPr>
          <p:nvPr/>
        </p:nvSpPr>
        <p:spPr>
          <a:xfrm>
            <a:off x="993912" y="4882122"/>
            <a:ext cx="4697234" cy="12761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11</a:t>
            </a:fld>
            <a:endParaRPr lang="zh-TW" altLang="en-US" sz="2400" dirty="0"/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0" y="2442307"/>
            <a:ext cx="4697234" cy="38728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Bi-LSTM:</a:t>
            </a:r>
          </a:p>
          <a:p>
            <a:endParaRPr lang="en-US" altLang="zh-TW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000" dirty="0">
              <a:solidFill>
                <a:srgbClr val="00B0F0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e</a:t>
            </a:r>
            <a:r>
              <a:rPr lang="en-US" altLang="zh-TW" sz="2600" b="1" baseline="-25000" dirty="0">
                <a:solidFill>
                  <a:schemeClr val="tx1"/>
                </a:solidFill>
              </a:rPr>
              <a:t>t</a:t>
            </a:r>
            <a:r>
              <a:rPr lang="en-US" altLang="zh-TW" sz="2600" dirty="0">
                <a:solidFill>
                  <a:schemeClr val="tx1"/>
                </a:solidFill>
              </a:rPr>
              <a:t>: word embedding of word </a:t>
            </a:r>
            <a:r>
              <a:rPr lang="en-US" altLang="zh-TW" sz="2600" dirty="0" err="1">
                <a:solidFill>
                  <a:schemeClr val="tx1"/>
                </a:solidFill>
              </a:rPr>
              <a:t>x</a:t>
            </a:r>
            <a:r>
              <a:rPr lang="en-US" altLang="zh-TW" sz="2600" baseline="-25000" dirty="0" err="1">
                <a:solidFill>
                  <a:schemeClr val="tx1"/>
                </a:solidFill>
              </a:rPr>
              <a:t>t</a:t>
            </a:r>
            <a:endParaRPr lang="en-US" altLang="zh-TW" sz="2600" baseline="-25000" dirty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m</a:t>
            </a:r>
            <a:r>
              <a:rPr lang="en-US" altLang="zh-TW" sz="2600" b="1" baseline="-25000" dirty="0">
                <a:solidFill>
                  <a:schemeClr val="tx1"/>
                </a:solidFill>
              </a:rPr>
              <a:t>t</a:t>
            </a:r>
            <a:r>
              <a:rPr lang="en-US" altLang="zh-TW" sz="2600" dirty="0">
                <a:solidFill>
                  <a:schemeClr val="tx1"/>
                </a:solidFill>
              </a:rPr>
              <a:t>:</a:t>
            </a:r>
            <a:r>
              <a:rPr lang="zh-TW" altLang="en-US" sz="2600" dirty="0">
                <a:solidFill>
                  <a:schemeClr val="tx1"/>
                </a:solidFill>
              </a:rPr>
              <a:t> </a:t>
            </a:r>
            <a:r>
              <a:rPr lang="en-US" altLang="zh-TW" sz="2600" dirty="0">
                <a:solidFill>
                  <a:schemeClr val="tx1"/>
                </a:solidFill>
              </a:rPr>
              <a:t>meta-word representation (whether word </a:t>
            </a:r>
            <a:r>
              <a:rPr lang="en-US" altLang="zh-TW" sz="2600" dirty="0" err="1">
                <a:solidFill>
                  <a:schemeClr val="tx1"/>
                </a:solidFill>
              </a:rPr>
              <a:t>x</a:t>
            </a:r>
            <a:r>
              <a:rPr lang="en-US" altLang="zh-TW" sz="2600" baseline="-25000" dirty="0" err="1">
                <a:solidFill>
                  <a:schemeClr val="tx1"/>
                </a:solidFill>
              </a:rPr>
              <a:t>t</a:t>
            </a:r>
            <a:r>
              <a:rPr lang="en-US" altLang="zh-TW" sz="2600" dirty="0">
                <a:solidFill>
                  <a:schemeClr val="tx1"/>
                </a:solidFill>
              </a:rPr>
              <a:t> is the answer)</a:t>
            </a:r>
          </a:p>
          <a:p>
            <a:r>
              <a:rPr lang="en-US" altLang="zh-TW" sz="2600" b="1" dirty="0" err="1">
                <a:solidFill>
                  <a:srgbClr val="00B050"/>
                </a:solidFill>
              </a:rPr>
              <a:t>u</a:t>
            </a:r>
            <a:r>
              <a:rPr lang="en-US" altLang="zh-TW" sz="2600" b="1" baseline="-25000" dirty="0" err="1">
                <a:solidFill>
                  <a:srgbClr val="00B050"/>
                </a:solidFill>
              </a:rPr>
              <a:t>t</a:t>
            </a:r>
            <a:r>
              <a:rPr lang="en-US" altLang="zh-TW" sz="2600" dirty="0">
                <a:solidFill>
                  <a:schemeClr val="tx1"/>
                </a:solidFill>
              </a:rPr>
              <a:t>: </a:t>
            </a:r>
            <a:r>
              <a:rPr lang="en-US" altLang="zh-TW" sz="2400" b="1" dirty="0">
                <a:solidFill>
                  <a:srgbClr val="00B050"/>
                </a:solidFill>
              </a:rPr>
              <a:t>passage-answer representation </a:t>
            </a:r>
            <a:endParaRPr lang="en-US" altLang="zh-TW" sz="2600" b="1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089DC1-69EE-42E9-B2B2-70C0735965B7}"/>
              </a:ext>
            </a:extLst>
          </p:cNvPr>
          <p:cNvSpPr/>
          <p:nvPr/>
        </p:nvSpPr>
        <p:spPr>
          <a:xfrm>
            <a:off x="8865704" y="136525"/>
            <a:ext cx="3210339" cy="60217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2BC991-ED4D-45FF-99BA-FEB012435363}"/>
              </a:ext>
            </a:extLst>
          </p:cNvPr>
          <p:cNvSpPr/>
          <p:nvPr/>
        </p:nvSpPr>
        <p:spPr>
          <a:xfrm>
            <a:off x="5284304" y="4548534"/>
            <a:ext cx="3581400" cy="16097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FC4B91-0058-4C9E-9611-8700C624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47" y="3004129"/>
            <a:ext cx="3723809" cy="6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2E960DB-0A57-473D-8B93-185A5D139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12" y="3739579"/>
            <a:ext cx="2514286" cy="45714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5007998-678A-4AEC-AA6D-4CD162494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BA09F7AA-EF21-41CB-93EA-8D6B1CBD14EF}"/>
              </a:ext>
            </a:extLst>
          </p:cNvPr>
          <p:cNvGrpSpPr/>
          <p:nvPr/>
        </p:nvGrpSpPr>
        <p:grpSpPr>
          <a:xfrm>
            <a:off x="5976672" y="155442"/>
            <a:ext cx="5833085" cy="5405378"/>
            <a:chOff x="5976672" y="155442"/>
            <a:chExt cx="5833085" cy="540537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8198D08-5B65-4900-8B4C-60705981DECF}"/>
                </a:ext>
              </a:extLst>
            </p:cNvPr>
            <p:cNvSpPr/>
            <p:nvPr/>
          </p:nvSpPr>
          <p:spPr>
            <a:xfrm>
              <a:off x="9453693" y="155442"/>
              <a:ext cx="2356064" cy="535472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726FE9F-AECF-4AA7-9B50-E671ADD7E796}"/>
                </a:ext>
              </a:extLst>
            </p:cNvPr>
            <p:cNvSpPr/>
            <p:nvPr/>
          </p:nvSpPr>
          <p:spPr>
            <a:xfrm>
              <a:off x="5976672" y="4025348"/>
              <a:ext cx="3477021" cy="15354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895914E-8D91-4A33-98B8-829B4109E35C}"/>
              </a:ext>
            </a:extLst>
          </p:cNvPr>
          <p:cNvSpPr/>
          <p:nvPr/>
        </p:nvSpPr>
        <p:spPr>
          <a:xfrm>
            <a:off x="6608763" y="3061326"/>
            <a:ext cx="2021553" cy="9905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6">
            <a:extLst>
              <a:ext uri="{FF2B5EF4-FFF2-40B4-BE49-F238E27FC236}">
                <a16:creationId xmlns:a16="http://schemas.microsoft.com/office/drawing/2014/main" id="{75E9E80C-AF6A-4BDC-AFE3-FFF48D112B34}"/>
              </a:ext>
            </a:extLst>
          </p:cNvPr>
          <p:cNvSpPr txBox="1">
            <a:spLocks/>
          </p:cNvSpPr>
          <p:nvPr/>
        </p:nvSpPr>
        <p:spPr>
          <a:xfrm>
            <a:off x="1097280" y="1577381"/>
            <a:ext cx="8911424" cy="80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/>
              <a:t>Encoder</a:t>
            </a:r>
            <a:endParaRPr lang="zh-TW" altLang="en-US" sz="4800" b="1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61ABDB0B-5193-490B-A7AD-A1C7C767B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41" y="4212754"/>
            <a:ext cx="3722203" cy="248397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9178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0" y="2371992"/>
            <a:ext cx="5641835" cy="421661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Gated Self-attention: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Encoded </a:t>
            </a:r>
            <a:r>
              <a:rPr lang="en-US" altLang="zh-TW" sz="2400" b="1" dirty="0">
                <a:solidFill>
                  <a:srgbClr val="00B050"/>
                </a:solidFill>
              </a:rPr>
              <a:t>passage-answer representation 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at every time step.</a:t>
            </a:r>
          </a:p>
          <a:p>
            <a:r>
              <a:rPr lang="en-US" altLang="zh-TW" sz="2400" dirty="0">
                <a:solidFill>
                  <a:srgbClr val="00B0F0"/>
                </a:solidFill>
              </a:rPr>
              <a:t>                                                          </a:t>
            </a:r>
          </a:p>
          <a:p>
            <a:r>
              <a:rPr lang="en-US" altLang="zh-TW" sz="2400" dirty="0">
                <a:solidFill>
                  <a:srgbClr val="00B0F0"/>
                </a:solidFill>
              </a:rPr>
              <a:t>                                                          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tx1"/>
                </a:solidFill>
              </a:rPr>
              <a:t>Compute self matching representation</a:t>
            </a:r>
          </a:p>
          <a:p>
            <a:pPr marL="0" indent="0">
              <a:buNone/>
            </a:pPr>
            <a:r>
              <a:rPr lang="en-US" altLang="zh-TW" sz="2400" dirty="0"/>
              <a:t>s = {</a:t>
            </a:r>
            <a:r>
              <a:rPr lang="en-US" altLang="zh-TW" sz="2400" dirty="0" err="1"/>
              <a:t>s</a:t>
            </a:r>
            <a:r>
              <a:rPr lang="en-US" altLang="zh-TW" sz="2400" baseline="-25000" dirty="0" err="1"/>
              <a:t>t</a:t>
            </a:r>
            <a:r>
              <a:rPr lang="en-US" altLang="zh-TW" sz="2400" dirty="0"/>
              <a:t>}</a:t>
            </a:r>
            <a:r>
              <a:rPr lang="en-US" altLang="zh-TW" sz="2400" baseline="30000" dirty="0"/>
              <a:t>M</a:t>
            </a:r>
            <a:r>
              <a:rPr lang="en-US" altLang="zh-TW" sz="2400" baseline="-25000" dirty="0"/>
              <a:t>t=1</a:t>
            </a:r>
            <a:r>
              <a:rPr lang="en-US" altLang="zh-TW" sz="2400" dirty="0"/>
              <a:t> is the final self matching representation</a:t>
            </a:r>
            <a:endParaRPr lang="en-US" altLang="zh-TW" sz="2400" baseline="-25000" dirty="0">
              <a:solidFill>
                <a:schemeClr val="tx1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1CE7305-DAA7-4AC3-B9E0-77C54A2A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3" y="3821413"/>
            <a:ext cx="3809524" cy="13575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Encoder</a:t>
            </a:r>
            <a:endParaRPr lang="zh-TW" altLang="en-US" sz="4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12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2AD08D65-6439-4A05-B69B-9DACC3D1BB46}"/>
              </a:ext>
            </a:extLst>
          </p:cNvPr>
          <p:cNvGrpSpPr/>
          <p:nvPr/>
        </p:nvGrpSpPr>
        <p:grpSpPr>
          <a:xfrm>
            <a:off x="5976672" y="155442"/>
            <a:ext cx="5833085" cy="5405378"/>
            <a:chOff x="5976672" y="155442"/>
            <a:chExt cx="5833085" cy="54053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4089DC1-69EE-42E9-B2B2-70C0735965B7}"/>
                </a:ext>
              </a:extLst>
            </p:cNvPr>
            <p:cNvSpPr/>
            <p:nvPr/>
          </p:nvSpPr>
          <p:spPr>
            <a:xfrm>
              <a:off x="9453693" y="155442"/>
              <a:ext cx="2356064" cy="535472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22BC991-ED4D-45FF-99BA-FEB012435363}"/>
                </a:ext>
              </a:extLst>
            </p:cNvPr>
            <p:cNvSpPr/>
            <p:nvPr/>
          </p:nvSpPr>
          <p:spPr>
            <a:xfrm>
              <a:off x="5976672" y="4025348"/>
              <a:ext cx="3477021" cy="15354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6589047" y="2005247"/>
            <a:ext cx="2021553" cy="9905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676F02-3A5C-4890-91B1-F023D83BF149}"/>
              </a:ext>
            </a:extLst>
          </p:cNvPr>
          <p:cNvSpPr/>
          <p:nvPr/>
        </p:nvSpPr>
        <p:spPr>
          <a:xfrm>
            <a:off x="2037522" y="2855782"/>
            <a:ext cx="4058478" cy="4802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BCFFCE6-525E-4243-A1BB-94B892285C4D}"/>
              </a:ext>
            </a:extLst>
          </p:cNvPr>
          <p:cNvSpPr/>
          <p:nvPr/>
        </p:nvSpPr>
        <p:spPr>
          <a:xfrm>
            <a:off x="3872331" y="4117146"/>
            <a:ext cx="310523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FB43476-DDD9-4F49-BF75-CB626FABFEE5}"/>
              </a:ext>
            </a:extLst>
          </p:cNvPr>
          <p:cNvCxnSpPr>
            <a:cxnSpLocks/>
          </p:cNvCxnSpPr>
          <p:nvPr/>
        </p:nvCxnSpPr>
        <p:spPr>
          <a:xfrm>
            <a:off x="4027592" y="3558209"/>
            <a:ext cx="0" cy="4671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C5B2C657-9FCB-4019-8A2D-11C1FC893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673" y="3945189"/>
            <a:ext cx="3503274" cy="277372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16802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0" y="2371992"/>
            <a:ext cx="5641835" cy="4216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Gated Self-attention: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Combining the input with self matching representation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using a </a:t>
            </a:r>
            <a:r>
              <a:rPr lang="en-US" altLang="zh-TW" sz="2400" b="1" dirty="0">
                <a:solidFill>
                  <a:schemeClr val="tx1"/>
                </a:solidFill>
              </a:rPr>
              <a:t>feature fusion gate                                                          </a:t>
            </a:r>
          </a:p>
          <a:p>
            <a:r>
              <a:rPr lang="en-US" altLang="zh-TW" sz="2400" dirty="0">
                <a:solidFill>
                  <a:srgbClr val="00B0F0"/>
                </a:solidFill>
              </a:rPr>
              <a:t>                                                          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13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20C53707-4CC1-4950-889B-F65B61A75B94}"/>
              </a:ext>
            </a:extLst>
          </p:cNvPr>
          <p:cNvGrpSpPr/>
          <p:nvPr/>
        </p:nvGrpSpPr>
        <p:grpSpPr>
          <a:xfrm>
            <a:off x="5976672" y="155442"/>
            <a:ext cx="5833085" cy="5405378"/>
            <a:chOff x="5976672" y="155442"/>
            <a:chExt cx="5833085" cy="540537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4089DC1-69EE-42E9-B2B2-70C0735965B7}"/>
                </a:ext>
              </a:extLst>
            </p:cNvPr>
            <p:cNvSpPr/>
            <p:nvPr/>
          </p:nvSpPr>
          <p:spPr>
            <a:xfrm>
              <a:off x="9453693" y="155442"/>
              <a:ext cx="2356064" cy="535472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22BC991-ED4D-45FF-99BA-FEB012435363}"/>
                </a:ext>
              </a:extLst>
            </p:cNvPr>
            <p:cNvSpPr/>
            <p:nvPr/>
          </p:nvSpPr>
          <p:spPr>
            <a:xfrm>
              <a:off x="5976672" y="4025348"/>
              <a:ext cx="3477021" cy="15354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6589047" y="2005247"/>
            <a:ext cx="2021553" cy="9905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74F9548C-3BA1-49EA-B02D-82AF41931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7443"/>
            <a:ext cx="4104762" cy="1485714"/>
          </a:xfrm>
          <a:prstGeom prst="rect">
            <a:avLst/>
          </a:prstGeom>
        </p:spPr>
      </p:pic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id="{01798A58-835F-4E7E-B8DD-374C4C3FC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Encoder</a:t>
            </a:r>
            <a:endParaRPr lang="zh-TW" altLang="en-US" sz="4800" b="1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E267835-2EFE-4B71-B484-A5CF4FBC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673" y="3945189"/>
            <a:ext cx="3503274" cy="277372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4961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1" y="2371992"/>
            <a:ext cx="5438368" cy="4216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LSTM: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Generates words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sequentially</a:t>
            </a: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chemeClr val="tx1"/>
                </a:solidFill>
              </a:rPr>
              <a:t>d</a:t>
            </a:r>
            <a:r>
              <a:rPr lang="en-US" altLang="zh-TW" sz="2400" b="1" baseline="-25000" dirty="0">
                <a:solidFill>
                  <a:schemeClr val="tx1"/>
                </a:solidFill>
              </a:rPr>
              <a:t>t</a:t>
            </a:r>
            <a:r>
              <a:rPr lang="en-US" altLang="zh-TW" sz="2400" dirty="0">
                <a:solidFill>
                  <a:schemeClr val="tx1"/>
                </a:solidFill>
              </a:rPr>
              <a:t>: represents the hidden state of the RNN at time t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At </a:t>
            </a:r>
            <a:r>
              <a:rPr lang="en-US" altLang="zh-TW" sz="2400" b="1" dirty="0">
                <a:solidFill>
                  <a:schemeClr val="tx1"/>
                </a:solidFill>
              </a:rPr>
              <a:t>t = 0</a:t>
            </a:r>
            <a:r>
              <a:rPr lang="en-US" altLang="zh-TW" sz="2400" dirty="0">
                <a:solidFill>
                  <a:schemeClr val="tx1"/>
                </a:solidFill>
              </a:rPr>
              <a:t>, it receives the last hidden state of the </a:t>
            </a:r>
            <a:r>
              <a:rPr lang="en-US" altLang="zh-TW" sz="2400" b="1" dirty="0">
                <a:solidFill>
                  <a:schemeClr val="tx1"/>
                </a:solidFill>
              </a:rPr>
              <a:t>encoder</a:t>
            </a: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14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9576099" y="3055291"/>
            <a:ext cx="2021553" cy="9905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52755F8-CEFF-4388-94E9-90C1687AA7C0}"/>
              </a:ext>
            </a:extLst>
          </p:cNvPr>
          <p:cNvGrpSpPr/>
          <p:nvPr/>
        </p:nvGrpSpPr>
        <p:grpSpPr>
          <a:xfrm>
            <a:off x="6202017" y="2087216"/>
            <a:ext cx="3968011" cy="3479736"/>
            <a:chOff x="6202017" y="2087216"/>
            <a:chExt cx="3968011" cy="347973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22BC991-ED4D-45FF-99BA-FEB012435363}"/>
                </a:ext>
              </a:extLst>
            </p:cNvPr>
            <p:cNvSpPr/>
            <p:nvPr/>
          </p:nvSpPr>
          <p:spPr>
            <a:xfrm>
              <a:off x="6202017" y="2087216"/>
              <a:ext cx="2246244" cy="347360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AC8F08-5E54-4BB5-A50F-75E2EEA49EF9}"/>
                </a:ext>
              </a:extLst>
            </p:cNvPr>
            <p:cNvSpPr/>
            <p:nvPr/>
          </p:nvSpPr>
          <p:spPr>
            <a:xfrm>
              <a:off x="8448261" y="4234727"/>
              <a:ext cx="1721767" cy="13322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38A693F-C5B4-4A0B-99E5-C39E8B1C4508}"/>
              </a:ext>
            </a:extLst>
          </p:cNvPr>
          <p:cNvSpPr txBox="1"/>
          <p:nvPr/>
        </p:nvSpPr>
        <p:spPr>
          <a:xfrm>
            <a:off x="6870916" y="5494078"/>
            <a:ext cx="4747591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</a:rPr>
              <a:t>y</a:t>
            </a:r>
            <a:r>
              <a:rPr lang="en-US" altLang="zh-TW" sz="2800" b="1" baseline="-25000" dirty="0">
                <a:solidFill>
                  <a:srgbClr val="0070C0"/>
                </a:solidFill>
              </a:rPr>
              <a:t>t-1</a:t>
            </a:r>
            <a:r>
              <a:rPr lang="en-US" altLang="zh-TW" sz="2800" dirty="0">
                <a:solidFill>
                  <a:srgbClr val="0070C0"/>
                </a:solidFill>
              </a:rPr>
              <a:t>:word generated at time t-1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E48BFD-B090-4087-B377-A0A87DB61EEE}"/>
              </a:ext>
            </a:extLst>
          </p:cNvPr>
          <p:cNvSpPr/>
          <p:nvPr/>
        </p:nvSpPr>
        <p:spPr>
          <a:xfrm>
            <a:off x="10396401" y="4259155"/>
            <a:ext cx="367678" cy="34266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6CAC674-0A15-42BB-AF33-5078D9F8934A}"/>
              </a:ext>
            </a:extLst>
          </p:cNvPr>
          <p:cNvCxnSpPr>
            <a:cxnSpLocks/>
          </p:cNvCxnSpPr>
          <p:nvPr/>
        </p:nvCxnSpPr>
        <p:spPr>
          <a:xfrm>
            <a:off x="10585174" y="4674876"/>
            <a:ext cx="0" cy="7320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E7AC2409-1D08-4205-8C2C-F055E79C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66" y="3440422"/>
            <a:ext cx="3941051" cy="1039878"/>
          </a:xfrm>
          <a:prstGeom prst="rect">
            <a:avLst/>
          </a:prstGeom>
        </p:spPr>
      </p:pic>
      <p:sp>
        <p:nvSpPr>
          <p:cNvPr id="22" name="內容版面配置區 6">
            <a:extLst>
              <a:ext uri="{FF2B5EF4-FFF2-40B4-BE49-F238E27FC236}">
                <a16:creationId xmlns:a16="http://schemas.microsoft.com/office/drawing/2014/main" id="{A8BBF450-22B9-4A58-AFA7-969F4DEA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Decoder</a:t>
            </a:r>
            <a:endParaRPr lang="zh-TW" altLang="en-US" sz="4800" b="1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F3527D45-8A68-435F-B552-0EC03A41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905" y="2127096"/>
            <a:ext cx="3412468" cy="181312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3239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1" y="2371991"/>
            <a:ext cx="5438368" cy="19834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Raw Scores: 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Raw attention scores(Use attention layer)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15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152755F8-CEFF-4388-94E9-90C1687AA7C0}"/>
              </a:ext>
            </a:extLst>
          </p:cNvPr>
          <p:cNvGrpSpPr/>
          <p:nvPr/>
        </p:nvGrpSpPr>
        <p:grpSpPr>
          <a:xfrm>
            <a:off x="6202017" y="2087216"/>
            <a:ext cx="3968011" cy="3479736"/>
            <a:chOff x="6202017" y="2087216"/>
            <a:chExt cx="3968011" cy="347973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22BC991-ED4D-45FF-99BA-FEB012435363}"/>
                </a:ext>
              </a:extLst>
            </p:cNvPr>
            <p:cNvSpPr/>
            <p:nvPr/>
          </p:nvSpPr>
          <p:spPr>
            <a:xfrm>
              <a:off x="6202017" y="2087216"/>
              <a:ext cx="2246244" cy="347360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AC8F08-5E54-4BB5-A50F-75E2EEA49EF9}"/>
                </a:ext>
              </a:extLst>
            </p:cNvPr>
            <p:cNvSpPr/>
            <p:nvPr/>
          </p:nvSpPr>
          <p:spPr>
            <a:xfrm>
              <a:off x="8448261" y="4234727"/>
              <a:ext cx="1721767" cy="13322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DB10EB3-FE58-45D3-8DF8-6DF3E28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53"/>
          <a:stretch/>
        </p:blipFill>
        <p:spPr>
          <a:xfrm>
            <a:off x="748396" y="3416910"/>
            <a:ext cx="3523809" cy="9385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6536001" y="1172818"/>
            <a:ext cx="5291564" cy="66678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1F032B1-CA4A-45F0-9EF5-34E98A936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50" b="803"/>
          <a:stretch/>
        </p:blipFill>
        <p:spPr>
          <a:xfrm>
            <a:off x="688727" y="5717997"/>
            <a:ext cx="3523809" cy="938572"/>
          </a:xfrm>
          <a:prstGeom prst="rect">
            <a:avLst/>
          </a:prstGeom>
        </p:spPr>
      </p:pic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46FB8426-1801-4917-955E-B87003D8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Decoder</a:t>
            </a:r>
            <a:endParaRPr lang="zh-TW" altLang="en-US" sz="48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FB7F615-B9ED-48EA-9715-D3FAC87394D9}"/>
              </a:ext>
            </a:extLst>
          </p:cNvPr>
          <p:cNvSpPr txBox="1"/>
          <p:nvPr/>
        </p:nvSpPr>
        <p:spPr>
          <a:xfrm>
            <a:off x="838201" y="4471644"/>
            <a:ext cx="481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chemeClr val="tx1"/>
                </a:solidFill>
              </a:rPr>
              <a:t>Generative Scores:</a:t>
            </a:r>
          </a:p>
          <a:p>
            <a:r>
              <a:rPr lang="en-US" altLang="zh-TW" sz="2400" dirty="0"/>
              <a:t>Concatenation of decoder state </a:t>
            </a:r>
            <a:r>
              <a:rPr lang="en-US" altLang="zh-TW" sz="2400" b="1" dirty="0"/>
              <a:t>d</a:t>
            </a:r>
            <a:r>
              <a:rPr lang="en-US" altLang="zh-TW" sz="2400" b="1" baseline="-25000" dirty="0"/>
              <a:t>t</a:t>
            </a:r>
            <a:r>
              <a:rPr lang="en-US" altLang="zh-TW" sz="2400" dirty="0"/>
              <a:t> and the attention context vector </a:t>
            </a:r>
            <a:r>
              <a:rPr lang="en-US" altLang="zh-TW" sz="2400" b="1" dirty="0" err="1"/>
              <a:t>c</a:t>
            </a:r>
            <a:r>
              <a:rPr lang="en-US" altLang="zh-TW" sz="2400" b="1" baseline="-25000" dirty="0" err="1"/>
              <a:t>t</a:t>
            </a:r>
            <a:endParaRPr lang="en-US" altLang="zh-TW" sz="24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37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1" y="2371992"/>
            <a:ext cx="5438368" cy="4216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chemeClr val="tx1"/>
                </a:solidFill>
              </a:rPr>
              <a:t>Copy Scores:</a:t>
            </a: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16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6410105" y="302878"/>
            <a:ext cx="2495356" cy="89975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52755F8-CEFF-4388-94E9-90C1687AA7C0}"/>
              </a:ext>
            </a:extLst>
          </p:cNvPr>
          <p:cNvGrpSpPr/>
          <p:nvPr/>
        </p:nvGrpSpPr>
        <p:grpSpPr>
          <a:xfrm>
            <a:off x="6202017" y="2087216"/>
            <a:ext cx="3968011" cy="3479736"/>
            <a:chOff x="6202017" y="2087216"/>
            <a:chExt cx="3968011" cy="3479736"/>
          </a:xfrm>
          <a:solidFill>
            <a:schemeClr val="bg1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22BC991-ED4D-45FF-99BA-FEB012435363}"/>
                </a:ext>
              </a:extLst>
            </p:cNvPr>
            <p:cNvSpPr/>
            <p:nvPr/>
          </p:nvSpPr>
          <p:spPr>
            <a:xfrm>
              <a:off x="6202017" y="2087216"/>
              <a:ext cx="2246244" cy="34736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AC8F08-5E54-4BB5-A50F-75E2EEA49EF9}"/>
                </a:ext>
              </a:extLst>
            </p:cNvPr>
            <p:cNvSpPr/>
            <p:nvPr/>
          </p:nvSpPr>
          <p:spPr>
            <a:xfrm>
              <a:off x="8448261" y="4234727"/>
              <a:ext cx="1721767" cy="1332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CD1BE7FF-90F5-4F21-BE5E-497CA2CB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Decoder</a:t>
            </a:r>
            <a:endParaRPr lang="zh-TW" altLang="en-US" sz="4800" b="1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06FB1AB-DF92-4210-8793-2EA6FFF191CA}"/>
              </a:ext>
            </a:extLst>
          </p:cNvPr>
          <p:cNvGrpSpPr/>
          <p:nvPr/>
        </p:nvGrpSpPr>
        <p:grpSpPr>
          <a:xfrm>
            <a:off x="823132" y="2976619"/>
            <a:ext cx="4909925" cy="904762"/>
            <a:chOff x="1080060" y="3782346"/>
            <a:chExt cx="4909925" cy="904762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073AFF4-BDF7-43CA-A967-4192A5F9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060" y="3782346"/>
              <a:ext cx="4790476" cy="904762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15894FC-9388-42BD-811C-A1B9D1EE207C}"/>
                </a:ext>
              </a:extLst>
            </p:cNvPr>
            <p:cNvSpPr/>
            <p:nvPr/>
          </p:nvSpPr>
          <p:spPr>
            <a:xfrm>
              <a:off x="5603373" y="4228595"/>
              <a:ext cx="386612" cy="458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594289CB-9E2C-4C27-BA30-B2B20F303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60037"/>
            <a:ext cx="4761905" cy="242857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5998BC-95D7-48D7-9A55-92D4DF34AEE9}"/>
              </a:ext>
            </a:extLst>
          </p:cNvPr>
          <p:cNvSpPr txBox="1"/>
          <p:nvPr/>
        </p:nvSpPr>
        <p:spPr>
          <a:xfrm>
            <a:off x="506811" y="5095953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Generate-Mode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F15F573-D5CB-4386-ADA6-BB993C786E80}"/>
              </a:ext>
            </a:extLst>
          </p:cNvPr>
          <p:cNvSpPr txBox="1"/>
          <p:nvPr/>
        </p:nvSpPr>
        <p:spPr>
          <a:xfrm>
            <a:off x="5900363" y="5182814"/>
            <a:ext cx="4429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 : vocabulary </a:t>
            </a:r>
            <a:endParaRPr lang="en-US" altLang="zh-TW" sz="2400" b="1" dirty="0"/>
          </a:p>
          <a:p>
            <a:r>
              <a:rPr lang="en-US" altLang="zh-TW" sz="2400" b="1" dirty="0"/>
              <a:t>X</a:t>
            </a:r>
            <a:r>
              <a:rPr lang="en-US" altLang="zh-TW" sz="2400" dirty="0"/>
              <a:t> : another set of words(To copy)</a:t>
            </a:r>
          </a:p>
          <a:p>
            <a:r>
              <a:rPr lang="en-US" altLang="zh-TW" sz="2400" dirty="0"/>
              <a:t>may contain words not in </a:t>
            </a:r>
            <a:r>
              <a:rPr lang="en-US" altLang="zh-TW" sz="2400" b="1" dirty="0"/>
              <a:t>V</a:t>
            </a:r>
            <a:endParaRPr lang="zh-TW" altLang="en-US" sz="24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9D682B-A1FA-430D-8C21-86CE1E35ED04}"/>
              </a:ext>
            </a:extLst>
          </p:cNvPr>
          <p:cNvSpPr txBox="1"/>
          <p:nvPr/>
        </p:nvSpPr>
        <p:spPr>
          <a:xfrm>
            <a:off x="793482" y="6258128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Copy-Mode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6D86739-D952-4418-BF5A-6A26B4DA5B5B}"/>
              </a:ext>
            </a:extLst>
          </p:cNvPr>
          <p:cNvSpPr txBox="1"/>
          <p:nvPr/>
        </p:nvSpPr>
        <p:spPr>
          <a:xfrm>
            <a:off x="3504475" y="2435885"/>
            <a:ext cx="195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Mixture 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two probabilities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B3A402B-1AF7-41CD-BE27-C2AEC42CB1EB}"/>
              </a:ext>
            </a:extLst>
          </p:cNvPr>
          <p:cNvSpPr/>
          <p:nvPr/>
        </p:nvSpPr>
        <p:spPr>
          <a:xfrm>
            <a:off x="7657783" y="943123"/>
            <a:ext cx="571817" cy="2595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DC99F4A-74DF-4263-8F24-29384A25D0E1}"/>
              </a:ext>
            </a:extLst>
          </p:cNvPr>
          <p:cNvCxnSpPr/>
          <p:nvPr/>
        </p:nvCxnSpPr>
        <p:spPr>
          <a:xfrm>
            <a:off x="8050696" y="1291687"/>
            <a:ext cx="0" cy="1248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61BA6069-763D-4FC2-A16F-E09ECD22B52B}"/>
              </a:ext>
            </a:extLst>
          </p:cNvPr>
          <p:cNvSpPr/>
          <p:nvPr/>
        </p:nvSpPr>
        <p:spPr>
          <a:xfrm>
            <a:off x="7971122" y="3145960"/>
            <a:ext cx="1721767" cy="133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30D2D96-6561-4116-9B30-919E551B7570}"/>
              </a:ext>
            </a:extLst>
          </p:cNvPr>
          <p:cNvSpPr txBox="1"/>
          <p:nvPr/>
        </p:nvSpPr>
        <p:spPr>
          <a:xfrm>
            <a:off x="5949150" y="2733156"/>
            <a:ext cx="3743739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err="1">
                <a:solidFill>
                  <a:srgbClr val="FF0000"/>
                </a:solidFill>
              </a:rPr>
              <a:t>Maxout</a:t>
            </a:r>
            <a:r>
              <a:rPr lang="en-US" altLang="zh-TW" sz="2400" b="1" dirty="0">
                <a:solidFill>
                  <a:srgbClr val="FF0000"/>
                </a:solidFill>
              </a:rPr>
              <a:t> : 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(Avoid repeated word)</a:t>
            </a:r>
          </a:p>
          <a:p>
            <a:r>
              <a:rPr lang="en-US" altLang="zh-TW" sz="2400" dirty="0"/>
              <a:t>The score of a word at time step t is calculated as the maximum of all scores </a:t>
            </a:r>
          </a:p>
        </p:txBody>
      </p:sp>
    </p:spTree>
    <p:extLst>
      <p:ext uri="{BB962C8B-B14F-4D97-AF65-F5344CB8AC3E}">
        <p14:creationId xmlns:p14="http://schemas.microsoft.com/office/powerpoint/2010/main" val="35265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A3EFCB91-E944-419D-B6BE-FF2C36EBAB82}"/>
              </a:ext>
            </a:extLst>
          </p:cNvPr>
          <p:cNvSpPr txBox="1">
            <a:spLocks/>
          </p:cNvSpPr>
          <p:nvPr/>
        </p:nvSpPr>
        <p:spPr>
          <a:xfrm>
            <a:off x="838201" y="2371992"/>
            <a:ext cx="5453438" cy="36631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/>
              <a:t>Final</a:t>
            </a:r>
            <a:r>
              <a:rPr lang="zh-TW" altLang="en-US" sz="3000" b="1" dirty="0"/>
              <a:t> </a:t>
            </a:r>
            <a:r>
              <a:rPr lang="en-US" altLang="zh-TW" sz="3000" b="1" dirty="0"/>
              <a:t>probability distribution</a:t>
            </a:r>
            <a:r>
              <a:rPr lang="en-US" altLang="zh-TW" sz="30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TW" sz="2800" dirty="0"/>
              <a:t>Each time step: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Concatenation of </a:t>
            </a:r>
            <a:r>
              <a:rPr lang="en-US" altLang="zh-TW" sz="2400" b="1" dirty="0"/>
              <a:t>copy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scores </a:t>
            </a:r>
            <a:r>
              <a:rPr lang="en-US" altLang="zh-TW" sz="2400" dirty="0"/>
              <a:t>and </a:t>
            </a:r>
            <a:r>
              <a:rPr lang="en-US" altLang="zh-TW" sz="2400" b="1" dirty="0"/>
              <a:t>generative scores</a:t>
            </a:r>
            <a:r>
              <a:rPr lang="en-US" altLang="zh-TW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b="1" dirty="0" err="1"/>
              <a:t>Softmax</a:t>
            </a:r>
            <a:r>
              <a:rPr lang="en-US" altLang="zh-TW" sz="2400" b="1" dirty="0"/>
              <a:t> function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17</a:t>
            </a:fld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EBCAE9-FAC5-42DA-A119-EA3CA59E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8" y="50565"/>
            <a:ext cx="5900362" cy="55102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0A3CB3-5440-4298-BD8B-6F10D85CAA61}"/>
              </a:ext>
            </a:extLst>
          </p:cNvPr>
          <p:cNvSpPr/>
          <p:nvPr/>
        </p:nvSpPr>
        <p:spPr>
          <a:xfrm>
            <a:off x="9309144" y="203318"/>
            <a:ext cx="2495356" cy="89975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CD1BE7FF-90F5-4F21-BE5E-497CA2CB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Decoder</a:t>
            </a:r>
            <a:endParaRPr lang="zh-TW" altLang="en-US" sz="4800" b="1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E4A038D9-55E8-4A45-9E2E-5DDA7AA036FF}"/>
              </a:ext>
            </a:extLst>
          </p:cNvPr>
          <p:cNvGrpSpPr/>
          <p:nvPr/>
        </p:nvGrpSpPr>
        <p:grpSpPr>
          <a:xfrm>
            <a:off x="6202017" y="2087216"/>
            <a:ext cx="3968011" cy="3479736"/>
            <a:chOff x="6202017" y="2087216"/>
            <a:chExt cx="3968011" cy="347973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F33AB0C-AEEA-4798-A1C9-3BA74F042D30}"/>
                </a:ext>
              </a:extLst>
            </p:cNvPr>
            <p:cNvSpPr/>
            <p:nvPr/>
          </p:nvSpPr>
          <p:spPr>
            <a:xfrm>
              <a:off x="6202017" y="2087216"/>
              <a:ext cx="2246244" cy="347360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3629CF5-7D3C-4647-B732-79BA35B35763}"/>
                </a:ext>
              </a:extLst>
            </p:cNvPr>
            <p:cNvSpPr/>
            <p:nvPr/>
          </p:nvSpPr>
          <p:spPr>
            <a:xfrm>
              <a:off x="8448261" y="4234727"/>
              <a:ext cx="1721767" cy="13322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92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353236" y="501650"/>
            <a:ext cx="8911424" cy="80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accent1"/>
                </a:solidFill>
              </a:rPr>
              <a:t>COPYNET</a:t>
            </a:r>
            <a:endParaRPr lang="zh-TW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18</a:t>
            </a:fld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552062D-1B4B-43D2-94BF-72D35B12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6" y="1108731"/>
            <a:ext cx="10819048" cy="5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8E1346-82B5-4765-B2EB-2A952202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75" y="254808"/>
            <a:ext cx="10295238" cy="6466667"/>
          </a:xfrm>
          <a:prstGeom prst="rect">
            <a:avLst/>
          </a:prstGeom>
        </p:spPr>
      </p:pic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10844" y="136525"/>
            <a:ext cx="8911424" cy="8089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TW" sz="3200" b="1" dirty="0">
                <a:solidFill>
                  <a:srgbClr val="0070C0"/>
                </a:solidFill>
              </a:rPr>
              <a:t>Paragraph-level Neural Question Generation with </a:t>
            </a:r>
            <a:r>
              <a:rPr lang="en-US" altLang="zh-TW" sz="3200" b="1" dirty="0" err="1">
                <a:solidFill>
                  <a:srgbClr val="0070C0"/>
                </a:solidFill>
              </a:rPr>
              <a:t>Maxout</a:t>
            </a:r>
            <a:r>
              <a:rPr lang="en-US" altLang="zh-TW" sz="3200" b="1" dirty="0">
                <a:solidFill>
                  <a:srgbClr val="0070C0"/>
                </a:solidFill>
              </a:rPr>
              <a:t> Pointer and Gated Self-attention Networks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19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742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70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20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32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r>
              <a:rPr lang="en-US" altLang="zh-TW" b="1" dirty="0"/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DataSets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21</a:t>
            </a:fld>
            <a:endParaRPr lang="zh-TW" altLang="en-US" sz="2400" dirty="0"/>
          </a:p>
        </p:txBody>
      </p:sp>
      <p:sp>
        <p:nvSpPr>
          <p:cNvPr id="5" name="內容版面配置區 6">
            <a:extLst>
              <a:ext uri="{FF2B5EF4-FFF2-40B4-BE49-F238E27FC236}">
                <a16:creationId xmlns:a16="http://schemas.microsoft.com/office/drawing/2014/main" id="{89382E55-F52D-4580-83D3-1B9345BB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47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200" b="1" dirty="0" err="1"/>
              <a:t>SQuAD</a:t>
            </a:r>
            <a:r>
              <a:rPr lang="en-US" altLang="zh-TW" sz="3200" b="1" dirty="0"/>
              <a:t> v1.1</a:t>
            </a:r>
            <a:endParaRPr lang="zh-TW" altLang="en-US" sz="48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0829E2-1C24-497F-8F4F-27797913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85160"/>
            <a:ext cx="6360731" cy="39711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34B99DA-557C-4CCD-AE41-F46CE1A2C115}"/>
              </a:ext>
            </a:extLst>
          </p:cNvPr>
          <p:cNvSpPr txBox="1"/>
          <p:nvPr/>
        </p:nvSpPr>
        <p:spPr>
          <a:xfrm>
            <a:off x="3513171" y="1539629"/>
            <a:ext cx="368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/>
              <a:t>Downsampling</a:t>
            </a:r>
            <a:r>
              <a:rPr lang="en-US" altLang="zh-TW" sz="2000" dirty="0"/>
              <a:t> the</a:t>
            </a:r>
            <a:r>
              <a:rPr lang="zh-TW" altLang="en-US" sz="2000" dirty="0"/>
              <a:t> </a:t>
            </a:r>
            <a:r>
              <a:rPr lang="en-US" altLang="zh-TW" sz="2000" dirty="0"/>
              <a:t>training set to have a balanced dataset.(To train the</a:t>
            </a:r>
            <a:r>
              <a:rPr lang="en-US" altLang="zh-TW" sz="2000" b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interrogative-word classifier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453B27-D66B-44DA-B3FD-2054340DC995}"/>
              </a:ext>
            </a:extLst>
          </p:cNvPr>
          <p:cNvSpPr/>
          <p:nvPr/>
        </p:nvSpPr>
        <p:spPr>
          <a:xfrm>
            <a:off x="3588026" y="1361242"/>
            <a:ext cx="3518452" cy="51316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CBDB7A6-EC47-4066-A1F8-21E66BD340C9}"/>
              </a:ext>
            </a:extLst>
          </p:cNvPr>
          <p:cNvSpPr txBox="1"/>
          <p:nvPr/>
        </p:nvSpPr>
        <p:spPr>
          <a:xfrm>
            <a:off x="7621657" y="3060302"/>
            <a:ext cx="3685760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</a:t>
            </a:r>
            <a:r>
              <a:rPr lang="en-US" altLang="zh-TW" sz="2400" b="1" dirty="0">
                <a:solidFill>
                  <a:srgbClr val="FF0000"/>
                </a:solidFill>
              </a:rPr>
              <a:t>QG model</a:t>
            </a:r>
            <a:r>
              <a:rPr lang="en-US" altLang="zh-TW" sz="2400" dirty="0"/>
              <a:t>:</a:t>
            </a:r>
          </a:p>
          <a:p>
            <a:r>
              <a:rPr lang="en-US" altLang="zh-TW" sz="2400" dirty="0"/>
              <a:t>Training set: </a:t>
            </a:r>
            <a:r>
              <a:rPr lang="en-US" altLang="zh-TW" sz="2400" b="1" dirty="0"/>
              <a:t>86635</a:t>
            </a:r>
          </a:p>
          <a:p>
            <a:r>
              <a:rPr lang="en-US" altLang="zh-TW" sz="2400" dirty="0"/>
              <a:t>Dev set:        </a:t>
            </a:r>
            <a:r>
              <a:rPr lang="en-US" altLang="zh-TW" sz="2400" b="1" dirty="0"/>
              <a:t>8965</a:t>
            </a:r>
          </a:p>
          <a:p>
            <a:r>
              <a:rPr lang="en-US" altLang="zh-TW" sz="2400" dirty="0"/>
              <a:t>Testing set:  </a:t>
            </a:r>
            <a:r>
              <a:rPr lang="en-US" altLang="zh-TW" sz="2400" b="1" dirty="0"/>
              <a:t>8964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9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22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1"/>
            <a:ext cx="8911424" cy="47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200" b="1" dirty="0"/>
              <a:t>Comparison with Previous Models</a:t>
            </a:r>
            <a:endParaRPr lang="zh-TW" altLang="en-US" sz="54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BDD4B5-5715-42FE-8DCA-8680E67AE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00" y="2224238"/>
            <a:ext cx="11200000" cy="240952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8ADD0F4-770F-4925-BB2E-257DCA72F666}"/>
              </a:ext>
            </a:extLst>
          </p:cNvPr>
          <p:cNvSpPr/>
          <p:nvPr/>
        </p:nvSpPr>
        <p:spPr>
          <a:xfrm>
            <a:off x="1097280" y="4075043"/>
            <a:ext cx="10256520" cy="387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40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23</a:t>
            </a:fld>
            <a:endParaRPr lang="zh-TW" altLang="en-US" sz="2400" dirty="0"/>
          </a:p>
        </p:txBody>
      </p:sp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B2709E5-8DD8-447A-A74C-B2D4A12D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77380"/>
            <a:ext cx="5567680" cy="1084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Upper Bound Performance of IWAQG</a:t>
            </a:r>
            <a:endParaRPr lang="zh-TW" altLang="en-US" sz="60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AAB583-9FE8-4F0F-8E2A-BFFD7A1B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98" y="834002"/>
            <a:ext cx="6015271" cy="3655833"/>
          </a:xfrm>
          <a:prstGeom prst="rect">
            <a:avLst/>
          </a:prstGeom>
        </p:spPr>
      </p:pic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9DD3C93F-1094-43DC-A851-94B32D5EAB53}"/>
              </a:ext>
            </a:extLst>
          </p:cNvPr>
          <p:cNvSpPr txBox="1">
            <a:spLocks/>
          </p:cNvSpPr>
          <p:nvPr/>
        </p:nvSpPr>
        <p:spPr>
          <a:xfrm>
            <a:off x="1097280" y="2598876"/>
            <a:ext cx="4278547" cy="222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/>
              <a:t>Using the </a:t>
            </a:r>
            <a:r>
              <a:rPr lang="en-US" altLang="zh-TW" sz="2400" b="1" dirty="0">
                <a:solidFill>
                  <a:srgbClr val="00B050"/>
                </a:solidFill>
              </a:rPr>
              <a:t>golden labels </a:t>
            </a:r>
            <a:r>
              <a:rPr lang="en-US" altLang="zh-TW" sz="2400" dirty="0"/>
              <a:t>of the test set and generated </a:t>
            </a:r>
            <a:r>
              <a:rPr lang="en-US" altLang="zh-TW" sz="2400" b="1" dirty="0">
                <a:solidFill>
                  <a:srgbClr val="00B050"/>
                </a:solidFill>
              </a:rPr>
              <a:t>noise</a:t>
            </a:r>
            <a:r>
              <a:rPr lang="en-US" altLang="zh-TW" sz="2400" dirty="0"/>
              <a:t> to simulate a classifier with different accuracy levels.</a:t>
            </a:r>
            <a:endParaRPr lang="zh-TW" altLang="en-US" sz="48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4C168BF-148D-4B6E-AAD7-B5C9AB73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1" y="4682359"/>
            <a:ext cx="12125738" cy="15902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D35113C-E6E0-4A7A-BAE3-4B5399BE92AB}"/>
              </a:ext>
            </a:extLst>
          </p:cNvPr>
          <p:cNvSpPr/>
          <p:nvPr/>
        </p:nvSpPr>
        <p:spPr>
          <a:xfrm>
            <a:off x="10933705" y="4681348"/>
            <a:ext cx="1195347" cy="1590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0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9D46C36-C838-4F46-BD07-FEC5CB56F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14" y="0"/>
            <a:ext cx="8402186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24" y="2924726"/>
            <a:ext cx="1855304" cy="3431623"/>
          </a:xfrm>
        </p:spPr>
        <p:txBody>
          <a:bodyPr vert="vert270"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pPr/>
              <a:t>24</a:t>
            </a:fld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92AB74-D08D-478E-BE3B-9424A742854D}"/>
              </a:ext>
            </a:extLst>
          </p:cNvPr>
          <p:cNvSpPr/>
          <p:nvPr/>
        </p:nvSpPr>
        <p:spPr>
          <a:xfrm>
            <a:off x="2121098" y="943181"/>
            <a:ext cx="3140765" cy="3667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7790E7-BF1A-46E5-BD6D-18CDE98BBA4D}"/>
              </a:ext>
            </a:extLst>
          </p:cNvPr>
          <p:cNvSpPr txBox="1"/>
          <p:nvPr/>
        </p:nvSpPr>
        <p:spPr>
          <a:xfrm>
            <a:off x="9303930" y="1453511"/>
            <a:ext cx="2888070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If </a:t>
            </a:r>
            <a:r>
              <a:rPr lang="en-US" altLang="zh-TW" sz="2000" b="1" dirty="0">
                <a:solidFill>
                  <a:srgbClr val="FF0000"/>
                </a:solidFill>
              </a:rPr>
              <a:t>interrogative</a:t>
            </a:r>
            <a:r>
              <a:rPr lang="zh-TW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word</a:t>
            </a:r>
            <a:r>
              <a:rPr lang="zh-TW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classifier is good enough</a:t>
            </a:r>
            <a:r>
              <a:rPr lang="en-US" altLang="zh-TW" sz="2000" dirty="0"/>
              <a:t>, QG generation can be more accurate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106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Conclusion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25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45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we proposed an </a:t>
            </a:r>
            <a:r>
              <a:rPr lang="en-US" altLang="zh-TW" b="1" dirty="0">
                <a:solidFill>
                  <a:srgbClr val="FF0000"/>
                </a:solidFill>
              </a:rPr>
              <a:t>Interrogative-Word-Aware Question Generation (IWAQG)</a:t>
            </a:r>
            <a:r>
              <a:rPr lang="en-US" altLang="zh-TW" dirty="0"/>
              <a:t>, with an independent </a:t>
            </a:r>
            <a:r>
              <a:rPr lang="en-US" altLang="zh-TW" b="1" dirty="0">
                <a:solidFill>
                  <a:srgbClr val="FF0000"/>
                </a:solidFill>
              </a:rPr>
              <a:t>interrogative-word classifier </a:t>
            </a:r>
            <a:r>
              <a:rPr lang="en-US" altLang="zh-TW" dirty="0"/>
              <a:t>and the </a:t>
            </a:r>
            <a:r>
              <a:rPr lang="en-US" altLang="zh-TW" b="1" dirty="0">
                <a:solidFill>
                  <a:srgbClr val="FF0000"/>
                </a:solidFill>
              </a:rPr>
              <a:t>copy mechanism </a:t>
            </a:r>
            <a:r>
              <a:rPr lang="en-US" altLang="zh-TW" dirty="0"/>
              <a:t>of the question generation model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Showing a theoretical upper bound of the potential improvement </a:t>
            </a:r>
            <a:r>
              <a:rPr lang="en-US" altLang="zh-TW" b="1" dirty="0"/>
              <a:t>using a more accurate interrogative word classifier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26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404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3" y="1845734"/>
            <a:ext cx="10681215" cy="192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</a:rPr>
              <a:t>Question Generation (QG):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Passage(P): Mr. Huang's favorite dog was lost </a:t>
            </a:r>
            <a:r>
              <a:rPr lang="en-US" altLang="zh-TW" sz="3200" b="1" dirty="0">
                <a:solidFill>
                  <a:srgbClr val="00B050"/>
                </a:solidFill>
              </a:rPr>
              <a:t>yesterday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Answer(A): </a:t>
            </a:r>
            <a:r>
              <a:rPr lang="en-US" altLang="zh-TW" sz="3200" b="1" dirty="0">
                <a:solidFill>
                  <a:srgbClr val="00B050"/>
                </a:solidFill>
              </a:rPr>
              <a:t>yesterday</a:t>
            </a: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3</a:t>
            </a:fld>
            <a:endParaRPr lang="zh-TW" altLang="en-US" sz="2400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93F59485-8D3D-4E2B-9616-EBDC469C0598}"/>
              </a:ext>
            </a:extLst>
          </p:cNvPr>
          <p:cNvSpPr/>
          <p:nvPr/>
        </p:nvSpPr>
        <p:spPr>
          <a:xfrm>
            <a:off x="5035844" y="3913322"/>
            <a:ext cx="447261" cy="76531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30B9EF6-DD4F-4711-8676-651C91E97178}"/>
              </a:ext>
            </a:extLst>
          </p:cNvPr>
          <p:cNvSpPr txBox="1"/>
          <p:nvPr/>
        </p:nvSpPr>
        <p:spPr>
          <a:xfrm>
            <a:off x="5483105" y="4019230"/>
            <a:ext cx="317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Generated question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359A8FB-1885-4515-B6DB-19FE09E5CF24}"/>
              </a:ext>
            </a:extLst>
          </p:cNvPr>
          <p:cNvSpPr txBox="1">
            <a:spLocks/>
          </p:cNvSpPr>
          <p:nvPr/>
        </p:nvSpPr>
        <p:spPr>
          <a:xfrm>
            <a:off x="997263" y="4825027"/>
            <a:ext cx="10681215" cy="765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>
                <a:solidFill>
                  <a:schemeClr val="tx1"/>
                </a:solidFill>
              </a:rPr>
              <a:t>Question: </a:t>
            </a:r>
            <a:r>
              <a:rPr lang="en-US" altLang="zh-TW" sz="3200" b="1" dirty="0">
                <a:solidFill>
                  <a:srgbClr val="00B050"/>
                </a:solidFill>
              </a:rPr>
              <a:t>When</a:t>
            </a:r>
            <a:r>
              <a:rPr lang="en-US" altLang="zh-TW" sz="3200" dirty="0">
                <a:solidFill>
                  <a:schemeClr val="tx1"/>
                </a:solidFill>
              </a:rPr>
              <a:t> was Mr. Huang's favorite dog lost?</a:t>
            </a:r>
            <a:endParaRPr lang="en-US" altLang="zh-TW" sz="3200" b="1" dirty="0">
              <a:solidFill>
                <a:srgbClr val="00B05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sz="32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F46E80-649C-4B11-92F3-08923A8E5C5F}"/>
              </a:ext>
            </a:extLst>
          </p:cNvPr>
          <p:cNvSpPr/>
          <p:nvPr/>
        </p:nvSpPr>
        <p:spPr>
          <a:xfrm>
            <a:off x="2683565" y="4825027"/>
            <a:ext cx="1212574" cy="522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77236DD-28ED-42ED-9EF8-359B23A8EEFC}"/>
              </a:ext>
            </a:extLst>
          </p:cNvPr>
          <p:cNvCxnSpPr>
            <a:cxnSpLocks/>
          </p:cNvCxnSpPr>
          <p:nvPr/>
        </p:nvCxnSpPr>
        <p:spPr>
          <a:xfrm>
            <a:off x="3091070" y="5481009"/>
            <a:ext cx="377687" cy="243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AC8E4BE-463A-479F-A655-050801981B40}"/>
              </a:ext>
            </a:extLst>
          </p:cNvPr>
          <p:cNvSpPr txBox="1"/>
          <p:nvPr/>
        </p:nvSpPr>
        <p:spPr>
          <a:xfrm>
            <a:off x="3581400" y="5546346"/>
            <a:ext cx="7401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Interrogative word</a:t>
            </a:r>
            <a:r>
              <a:rPr lang="en-US" altLang="zh-TW" sz="2400" b="1" dirty="0"/>
              <a:t> is correct or not greatly affects the subsequent sentence generation</a:t>
            </a:r>
            <a:endParaRPr lang="zh-TW" altLang="en-US" sz="24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406E3B1-79CC-489F-AE80-9CBF6D441FDE}"/>
              </a:ext>
            </a:extLst>
          </p:cNvPr>
          <p:cNvSpPr txBox="1"/>
          <p:nvPr/>
        </p:nvSpPr>
        <p:spPr>
          <a:xfrm>
            <a:off x="4528948" y="3461001"/>
            <a:ext cx="275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Input P &amp; A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7" grpId="0" animBg="1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264" y="3232934"/>
            <a:ext cx="10058400" cy="15832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3200" dirty="0"/>
              <a:t>The </a:t>
            </a:r>
            <a:r>
              <a:rPr lang="en-US" altLang="zh-TW" sz="3200" b="1" dirty="0">
                <a:solidFill>
                  <a:srgbClr val="00B050"/>
                </a:solidFill>
              </a:rPr>
              <a:t>interrogative word classification</a:t>
            </a:r>
            <a:r>
              <a:rPr lang="en-US" altLang="zh-TW" sz="3200" dirty="0">
                <a:solidFill>
                  <a:srgbClr val="00B050"/>
                </a:solidFill>
              </a:rPr>
              <a:t> </a:t>
            </a:r>
            <a:r>
              <a:rPr lang="en-US" altLang="zh-TW" sz="3200" dirty="0"/>
              <a:t>task</a:t>
            </a:r>
            <a:r>
              <a:rPr lang="zh-TW" altLang="en-US" sz="3200" dirty="0"/>
              <a:t> </a:t>
            </a:r>
            <a:r>
              <a:rPr lang="en-US" altLang="zh-TW" sz="3200" dirty="0"/>
              <a:t>is easier to solve than generating the interrogative</a:t>
            </a:r>
            <a:r>
              <a:rPr lang="zh-TW" altLang="en-US" sz="3200" dirty="0"/>
              <a:t> </a:t>
            </a:r>
            <a:r>
              <a:rPr lang="en-US" altLang="zh-TW" sz="3200" dirty="0"/>
              <a:t>word along with the full question in the QG</a:t>
            </a:r>
            <a:r>
              <a:rPr lang="zh-TW" altLang="en-US" sz="3200" dirty="0"/>
              <a:t> </a:t>
            </a:r>
            <a:r>
              <a:rPr lang="en-US" altLang="zh-TW" sz="3200" dirty="0"/>
              <a:t>model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4</a:t>
            </a:fld>
            <a:endParaRPr lang="zh-TW" altLang="en-US" sz="2400" dirty="0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806C1BE3-B94F-46B1-8569-1797C12D2D74}"/>
              </a:ext>
            </a:extLst>
          </p:cNvPr>
          <p:cNvSpPr/>
          <p:nvPr/>
        </p:nvSpPr>
        <p:spPr>
          <a:xfrm>
            <a:off x="5599081" y="5023735"/>
            <a:ext cx="427383" cy="7497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F76EB2C-5A7A-4394-B137-370343D04DB1}"/>
              </a:ext>
            </a:extLst>
          </p:cNvPr>
          <p:cNvSpPr txBox="1">
            <a:spLocks/>
          </p:cNvSpPr>
          <p:nvPr/>
        </p:nvSpPr>
        <p:spPr>
          <a:xfrm>
            <a:off x="1066800" y="5835573"/>
            <a:ext cx="10058400" cy="73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200" b="1" dirty="0">
                <a:solidFill>
                  <a:srgbClr val="FF0000"/>
                </a:solidFill>
              </a:rPr>
              <a:t>Interrogative-Word-Aware Question Generation(IWAQG)</a:t>
            </a:r>
          </a:p>
          <a:p>
            <a:endParaRPr lang="en-US" altLang="zh-TW" sz="3200" b="1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29547C1-4FC3-4BB2-B57C-ABD96435920F}"/>
              </a:ext>
            </a:extLst>
          </p:cNvPr>
          <p:cNvSpPr txBox="1">
            <a:spLocks/>
          </p:cNvSpPr>
          <p:nvPr/>
        </p:nvSpPr>
        <p:spPr>
          <a:xfrm>
            <a:off x="1066800" y="1543234"/>
            <a:ext cx="10127936" cy="1583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</a:rPr>
              <a:t>Goal: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Improve the accuracy of </a:t>
            </a:r>
            <a:r>
              <a:rPr lang="en-US" altLang="zh-TW" sz="3200" b="1" dirty="0">
                <a:solidFill>
                  <a:srgbClr val="00B050"/>
                </a:solidFill>
              </a:rPr>
              <a:t>interrogative word</a:t>
            </a:r>
            <a:r>
              <a:rPr lang="en-US" altLang="zh-TW" sz="3200" dirty="0"/>
              <a:t> generation to generate questions</a:t>
            </a:r>
          </a:p>
        </p:txBody>
      </p:sp>
    </p:spTree>
    <p:extLst>
      <p:ext uri="{BB962C8B-B14F-4D97-AF65-F5344CB8AC3E}">
        <p14:creationId xmlns:p14="http://schemas.microsoft.com/office/powerpoint/2010/main" val="34777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6B8F8BA-7359-4441-99B0-1B98C00F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64" y="1845732"/>
            <a:ext cx="10058400" cy="731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Interrogative-Word-Aware Question Generation(IWAQG)</a:t>
            </a:r>
          </a:p>
          <a:p>
            <a:endParaRPr lang="en-US" altLang="zh-TW" sz="3200" b="1" dirty="0">
              <a:solidFill>
                <a:srgbClr val="FF0000"/>
              </a:solidFill>
            </a:endParaRPr>
          </a:p>
          <a:p>
            <a:endParaRPr lang="en-US" altLang="zh-TW" sz="2800" dirty="0">
              <a:solidFill>
                <a:srgbClr val="FF0000"/>
              </a:solidFill>
            </a:endParaRPr>
          </a:p>
          <a:p>
            <a:endParaRPr lang="en-US" altLang="zh-TW" sz="2800" dirty="0">
              <a:solidFill>
                <a:srgbClr val="FF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l"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5</a:t>
            </a:fld>
            <a:endParaRPr lang="zh-TW" altLang="en-US" sz="24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1945A5-2B40-4B71-928E-2A9C91881998}"/>
              </a:ext>
            </a:extLst>
          </p:cNvPr>
          <p:cNvSpPr txBox="1">
            <a:spLocks/>
          </p:cNvSpPr>
          <p:nvPr/>
        </p:nvSpPr>
        <p:spPr>
          <a:xfrm>
            <a:off x="997264" y="3727543"/>
            <a:ext cx="10058400" cy="2269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53A3E4-6358-45E2-A83A-08CAC7CE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66" y="2373624"/>
            <a:ext cx="8423395" cy="41652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A38C8A-D5A5-42D6-8B20-FA66044CEC14}"/>
              </a:ext>
            </a:extLst>
          </p:cNvPr>
          <p:cNvSpPr/>
          <p:nvPr/>
        </p:nvSpPr>
        <p:spPr>
          <a:xfrm>
            <a:off x="2385391" y="4868185"/>
            <a:ext cx="3081131" cy="1399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A728C3-C7DA-4F8D-853C-81E720839816}"/>
              </a:ext>
            </a:extLst>
          </p:cNvPr>
          <p:cNvSpPr txBox="1"/>
          <p:nvPr/>
        </p:nvSpPr>
        <p:spPr>
          <a:xfrm>
            <a:off x="267147" y="4479684"/>
            <a:ext cx="2277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Input:</a:t>
            </a:r>
          </a:p>
          <a:p>
            <a:r>
              <a:rPr lang="en-US" altLang="zh-TW" sz="2000" dirty="0"/>
              <a:t>a passage </a:t>
            </a:r>
            <a:r>
              <a:rPr lang="en-US" altLang="zh-TW" sz="2000" b="1" dirty="0">
                <a:solidFill>
                  <a:srgbClr val="FF0000"/>
                </a:solidFill>
              </a:rPr>
              <a:t>P</a:t>
            </a:r>
            <a:r>
              <a:rPr lang="en-US" altLang="zh-TW" sz="2000" dirty="0"/>
              <a:t>,</a:t>
            </a:r>
          </a:p>
          <a:p>
            <a:r>
              <a:rPr lang="en-US" altLang="zh-TW" sz="2000" dirty="0"/>
              <a:t>and an answer </a:t>
            </a:r>
            <a:r>
              <a:rPr lang="en-US" altLang="zh-TW" sz="20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altLang="zh-TW" sz="2000" dirty="0"/>
              <a:t>Output:</a:t>
            </a:r>
          </a:p>
          <a:p>
            <a:r>
              <a:rPr lang="en-US" altLang="zh-TW" sz="2000" dirty="0"/>
              <a:t>the interrogative word </a:t>
            </a:r>
            <a:r>
              <a:rPr lang="en-US" altLang="zh-TW" sz="2000" b="1" dirty="0" err="1">
                <a:solidFill>
                  <a:srgbClr val="FF0000"/>
                </a:solidFill>
              </a:rPr>
              <a:t>I</a:t>
            </a:r>
            <a:r>
              <a:rPr lang="en-US" altLang="zh-TW" sz="2000" b="1" baseline="-25000" dirty="0" err="1">
                <a:solidFill>
                  <a:srgbClr val="FF0000"/>
                </a:solidFill>
              </a:rPr>
              <a:t>w</a:t>
            </a:r>
            <a:endParaRPr lang="zh-TW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6AFB42-790A-4E36-A30B-73EF635D4834}"/>
              </a:ext>
            </a:extLst>
          </p:cNvPr>
          <p:cNvSpPr/>
          <p:nvPr/>
        </p:nvSpPr>
        <p:spPr>
          <a:xfrm>
            <a:off x="6259587" y="4956774"/>
            <a:ext cx="3262100" cy="1399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589A1B-160F-402D-91E4-35813FA43B20}"/>
              </a:ext>
            </a:extLst>
          </p:cNvPr>
          <p:cNvSpPr txBox="1"/>
          <p:nvPr/>
        </p:nvSpPr>
        <p:spPr>
          <a:xfrm>
            <a:off x="9806609" y="4733624"/>
            <a:ext cx="2277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Input:</a:t>
            </a:r>
          </a:p>
          <a:p>
            <a:r>
              <a:rPr lang="en-US" altLang="zh-TW" sz="2000" b="1" dirty="0">
                <a:solidFill>
                  <a:srgbClr val="FF0000"/>
                </a:solidFill>
              </a:rPr>
              <a:t>P , A , </a:t>
            </a:r>
            <a:r>
              <a:rPr lang="en-US" altLang="zh-TW" sz="2000" b="1" dirty="0" err="1">
                <a:solidFill>
                  <a:srgbClr val="FF0000"/>
                </a:solidFill>
              </a:rPr>
              <a:t>I</a:t>
            </a:r>
            <a:r>
              <a:rPr lang="en-US" altLang="zh-TW" sz="2000" b="1" baseline="-25000" dirty="0" err="1">
                <a:solidFill>
                  <a:srgbClr val="FF0000"/>
                </a:solidFill>
              </a:rPr>
              <a:t>w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Output:</a:t>
            </a:r>
          </a:p>
          <a:p>
            <a:r>
              <a:rPr lang="en-US" altLang="zh-TW" sz="2000" dirty="0"/>
              <a:t>a question </a:t>
            </a:r>
            <a:r>
              <a:rPr lang="en-US" altLang="zh-TW" sz="2000" b="1" dirty="0"/>
              <a:t>Q</a:t>
            </a:r>
            <a:endParaRPr lang="zh-TW" altLang="en-US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31D83F3-3E87-42D7-9BD8-D8AE58E85887}"/>
              </a:ext>
            </a:extLst>
          </p:cNvPr>
          <p:cNvCxnSpPr>
            <a:cxnSpLocks/>
          </p:cNvCxnSpPr>
          <p:nvPr/>
        </p:nvCxnSpPr>
        <p:spPr>
          <a:xfrm>
            <a:off x="5764696" y="1292087"/>
            <a:ext cx="0" cy="52468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A22E6BB-5FBD-48C8-BB6D-CB2AD9E1E28A}"/>
              </a:ext>
            </a:extLst>
          </p:cNvPr>
          <p:cNvSpPr txBox="1"/>
          <p:nvPr/>
        </p:nvSpPr>
        <p:spPr>
          <a:xfrm>
            <a:off x="6026463" y="1282730"/>
            <a:ext cx="25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</a:rPr>
              <a:t>Separating two tasks</a:t>
            </a:r>
            <a:endParaRPr lang="zh-TW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OUTLINE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8786" y="2413773"/>
            <a:ext cx="3169919" cy="27816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/>
              <a:t>Method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Tx/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6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30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092C17E-BC01-44DF-91EF-F554AD05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1" y="1149768"/>
            <a:ext cx="10108278" cy="5648155"/>
          </a:xfrm>
          <a:prstGeom prst="rect">
            <a:avLst/>
          </a:prstGeom>
        </p:spPr>
      </p:pic>
      <p:sp>
        <p:nvSpPr>
          <p:cNvPr id="28" name="標題 1">
            <a:extLst>
              <a:ext uri="{FF2B5EF4-FFF2-40B4-BE49-F238E27FC236}">
                <a16:creationId xmlns:a16="http://schemas.microsoft.com/office/drawing/2014/main" id="{A6F069CA-393F-4AE7-BD07-06FCFBA8493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0070C0"/>
                </a:solidFill>
                <a:cs typeface="Times New Roman" panose="02020603050405020304" pitchFamily="18" charset="0"/>
              </a:rPr>
              <a:t>FRAMEWORK</a:t>
            </a:r>
            <a:endParaRPr lang="zh-TW" alt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077AE0-8AC1-4E42-BE1B-5BFFEE06D5B3}"/>
              </a:ext>
            </a:extLst>
          </p:cNvPr>
          <p:cNvSpPr/>
          <p:nvPr/>
        </p:nvSpPr>
        <p:spPr>
          <a:xfrm>
            <a:off x="715617" y="1421296"/>
            <a:ext cx="3975653" cy="52975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9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Interrogative-Word Classifier</a:t>
            </a:r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8</a:t>
            </a:fld>
            <a:endParaRPr lang="zh-TW" altLang="en-US" sz="2400" dirty="0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1DB4DC34-F9E9-469F-9F61-12D10A29968E}"/>
              </a:ext>
            </a:extLst>
          </p:cNvPr>
          <p:cNvSpPr txBox="1">
            <a:spLocks/>
          </p:cNvSpPr>
          <p:nvPr/>
        </p:nvSpPr>
        <p:spPr>
          <a:xfrm>
            <a:off x="1097279" y="2620024"/>
            <a:ext cx="7311224" cy="127611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/>
              <a:t>Input:</a:t>
            </a:r>
            <a:r>
              <a:rPr lang="en-US" altLang="zh-TW" sz="30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TW" sz="3000" b="1" dirty="0">
                <a:solidFill>
                  <a:schemeClr val="tx1"/>
                </a:solidFill>
              </a:rPr>
              <a:t>Mr. Huang's favorite dog was lost yesterday</a:t>
            </a:r>
            <a:r>
              <a:rPr lang="en-US" altLang="zh-TW" sz="3000" b="1" dirty="0">
                <a:solidFill>
                  <a:srgbClr val="00B050"/>
                </a:solidFill>
              </a:rPr>
              <a:t> </a:t>
            </a:r>
            <a:r>
              <a:rPr lang="en-US" altLang="zh-TW" sz="3000" b="1" dirty="0">
                <a:solidFill>
                  <a:srgbClr val="00B0F0"/>
                </a:solidFill>
              </a:rPr>
              <a:t>[ANS]</a:t>
            </a:r>
            <a:r>
              <a:rPr lang="en-US" altLang="zh-TW" sz="3000" b="1" dirty="0">
                <a:solidFill>
                  <a:srgbClr val="FF0000"/>
                </a:solidFill>
              </a:rPr>
              <a:t>yesterday</a:t>
            </a:r>
            <a:r>
              <a:rPr lang="en-US" altLang="zh-TW" sz="3000" b="1" dirty="0">
                <a:solidFill>
                  <a:srgbClr val="00B0F0"/>
                </a:solidFill>
              </a:rPr>
              <a:t>[ANS]</a:t>
            </a:r>
            <a:endParaRPr lang="zh-TW" altLang="en-US" sz="3000" dirty="0">
              <a:solidFill>
                <a:srgbClr val="00B0F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E7CA80-A4A2-401D-9153-CFA491C3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58" y="186652"/>
            <a:ext cx="3866667" cy="61428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FC481FD-33FA-41C1-AE43-0C188F15F65B}"/>
              </a:ext>
            </a:extLst>
          </p:cNvPr>
          <p:cNvSpPr/>
          <p:nvPr/>
        </p:nvSpPr>
        <p:spPr>
          <a:xfrm>
            <a:off x="993912" y="2620024"/>
            <a:ext cx="6832979" cy="13255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3A93E4-1E8E-4B16-B4F1-662FDEE0C4CB}"/>
              </a:ext>
            </a:extLst>
          </p:cNvPr>
          <p:cNvSpPr/>
          <p:nvPr/>
        </p:nvSpPr>
        <p:spPr>
          <a:xfrm>
            <a:off x="8729869" y="4874922"/>
            <a:ext cx="2237788" cy="8857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8CEBA988-252A-462A-B948-3C0458328F48}"/>
              </a:ext>
            </a:extLst>
          </p:cNvPr>
          <p:cNvSpPr txBox="1">
            <a:spLocks/>
          </p:cNvSpPr>
          <p:nvPr/>
        </p:nvSpPr>
        <p:spPr>
          <a:xfrm>
            <a:off x="1097278" y="4236865"/>
            <a:ext cx="7231711" cy="190551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>
                <a:solidFill>
                  <a:schemeClr val="tx1"/>
                </a:solidFill>
              </a:rPr>
              <a:t>Use</a:t>
            </a:r>
            <a:r>
              <a:rPr lang="en-US" altLang="zh-TW" sz="3200" b="1" dirty="0">
                <a:solidFill>
                  <a:srgbClr val="00B050"/>
                </a:solidFill>
              </a:rPr>
              <a:t> BERT </a:t>
            </a:r>
            <a:r>
              <a:rPr lang="en-US" altLang="zh-TW" sz="3200" dirty="0">
                <a:solidFill>
                  <a:schemeClr val="tx1"/>
                </a:solidFill>
              </a:rPr>
              <a:t>to predict </a:t>
            </a:r>
            <a:r>
              <a:rPr lang="en-US" altLang="zh-TW" sz="3200" b="1" dirty="0" err="1">
                <a:solidFill>
                  <a:schemeClr val="tx1"/>
                </a:solidFill>
              </a:rPr>
              <a:t>I</a:t>
            </a:r>
            <a:r>
              <a:rPr lang="en-US" altLang="zh-TW" sz="3200" b="1" baseline="-25000" dirty="0" err="1">
                <a:solidFill>
                  <a:schemeClr val="tx1"/>
                </a:solidFill>
              </a:rPr>
              <a:t>w</a:t>
            </a:r>
            <a:endParaRPr lang="en-US" altLang="zh-TW" sz="3200" b="1" baseline="-25000" dirty="0">
              <a:solidFill>
                <a:schemeClr val="tx1"/>
              </a:solidFill>
            </a:endParaRPr>
          </a:p>
          <a:p>
            <a:r>
              <a:rPr lang="en-US" altLang="zh-TW" sz="2800" dirty="0">
                <a:solidFill>
                  <a:schemeClr val="tx1"/>
                </a:solidFill>
              </a:rPr>
              <a:t>Transform token:</a:t>
            </a:r>
          </a:p>
          <a:p>
            <a:r>
              <a:rPr lang="en-US" altLang="zh-TW" sz="2800" b="1" dirty="0">
                <a:solidFill>
                  <a:srgbClr val="00B050"/>
                </a:solidFill>
              </a:rPr>
              <a:t>[CLS] </a:t>
            </a:r>
            <a:r>
              <a:rPr lang="en-US" altLang="zh-TW" sz="2800" b="1" dirty="0">
                <a:solidFill>
                  <a:schemeClr val="tx1"/>
                </a:solidFill>
              </a:rPr>
              <a:t>Mr. Huang's favorite dog was lost yesterday </a:t>
            </a:r>
            <a:r>
              <a:rPr lang="en-US" altLang="zh-TW" sz="2800" b="1" dirty="0">
                <a:solidFill>
                  <a:srgbClr val="00B050"/>
                </a:solidFill>
              </a:rPr>
              <a:t>[SEP] </a:t>
            </a:r>
            <a:r>
              <a:rPr lang="en-US" altLang="zh-TW" sz="2800" b="1" dirty="0">
                <a:solidFill>
                  <a:srgbClr val="00B0F0"/>
                </a:solidFill>
              </a:rPr>
              <a:t>[ANS] </a:t>
            </a:r>
            <a:r>
              <a:rPr lang="en-US" altLang="zh-TW" sz="2800" b="1" dirty="0">
                <a:solidFill>
                  <a:srgbClr val="FF0000"/>
                </a:solidFill>
              </a:rPr>
              <a:t>yesterday </a:t>
            </a:r>
            <a:r>
              <a:rPr lang="en-US" altLang="zh-TW" sz="2800" b="1" dirty="0">
                <a:solidFill>
                  <a:srgbClr val="00B0F0"/>
                </a:solidFill>
              </a:rPr>
              <a:t>[ANS]</a:t>
            </a:r>
            <a:endParaRPr lang="zh-TW" altLang="en-US" sz="2800" dirty="0">
              <a:solidFill>
                <a:srgbClr val="00B0F0"/>
              </a:solidFill>
            </a:endParaRPr>
          </a:p>
          <a:p>
            <a:endParaRPr lang="zh-TW" alt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3BA2AD-EC5A-4FBD-8B32-6369E535B418}"/>
              </a:ext>
            </a:extLst>
          </p:cNvPr>
          <p:cNvSpPr/>
          <p:nvPr/>
        </p:nvSpPr>
        <p:spPr>
          <a:xfrm>
            <a:off x="993912" y="4236865"/>
            <a:ext cx="6832979" cy="20148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56D616-A502-453D-BB3F-603B0C4A55A2}"/>
              </a:ext>
            </a:extLst>
          </p:cNvPr>
          <p:cNvSpPr/>
          <p:nvPr/>
        </p:nvSpPr>
        <p:spPr>
          <a:xfrm>
            <a:off x="8729869" y="3606394"/>
            <a:ext cx="2237788" cy="96560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弧形左彎 14">
            <a:extLst>
              <a:ext uri="{FF2B5EF4-FFF2-40B4-BE49-F238E27FC236}">
                <a16:creationId xmlns:a16="http://schemas.microsoft.com/office/drawing/2014/main" id="{DAFD7978-07A6-4248-9B03-2C811F0F74F4}"/>
              </a:ext>
            </a:extLst>
          </p:cNvPr>
          <p:cNvSpPr/>
          <p:nvPr/>
        </p:nvSpPr>
        <p:spPr>
          <a:xfrm rot="10800000">
            <a:off x="7993997" y="2620023"/>
            <a:ext cx="669981" cy="13395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箭號: 弧形左彎 15">
            <a:extLst>
              <a:ext uri="{FF2B5EF4-FFF2-40B4-BE49-F238E27FC236}">
                <a16:creationId xmlns:a16="http://schemas.microsoft.com/office/drawing/2014/main" id="{7A0EC53F-BE5B-44C3-9FE7-1FD2A7178E46}"/>
              </a:ext>
            </a:extLst>
          </p:cNvPr>
          <p:cNvSpPr/>
          <p:nvPr/>
        </p:nvSpPr>
        <p:spPr>
          <a:xfrm rot="10800000">
            <a:off x="8274322" y="482235"/>
            <a:ext cx="461995" cy="906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箭號: 弧形左彎 16">
            <a:extLst>
              <a:ext uri="{FF2B5EF4-FFF2-40B4-BE49-F238E27FC236}">
                <a16:creationId xmlns:a16="http://schemas.microsoft.com/office/drawing/2014/main" id="{D292959A-9848-49DF-A662-9B9B4FAB48C0}"/>
              </a:ext>
            </a:extLst>
          </p:cNvPr>
          <p:cNvSpPr/>
          <p:nvPr/>
        </p:nvSpPr>
        <p:spPr>
          <a:xfrm rot="10800000">
            <a:off x="7939331" y="1361623"/>
            <a:ext cx="669981" cy="13395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01780C-8533-4674-A510-92B3DBBDBA4F}"/>
              </a:ext>
            </a:extLst>
          </p:cNvPr>
          <p:cNvSpPr txBox="1"/>
          <p:nvPr/>
        </p:nvSpPr>
        <p:spPr>
          <a:xfrm>
            <a:off x="9370844" y="2299296"/>
            <a:ext cx="14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</a:rPr>
              <a:t>Concated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02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METHOD</a:t>
            </a:r>
            <a:endParaRPr lang="zh-TW" altLang="en-US" sz="4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內容版面配置區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08976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Interrogative-Word Classifier</a:t>
            </a:r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2C75-CA2E-49C2-9FD4-CF4B51906EA3}" type="slidenum">
              <a:rPr lang="zh-TW" altLang="en-US" sz="2400" smtClean="0"/>
              <a:t>9</a:t>
            </a:fld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E7CA80-A4A2-401D-9153-CFA491C3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58" y="186652"/>
            <a:ext cx="3866667" cy="614285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E1F7541-00C7-49B9-B6B2-A0C738211C46}"/>
              </a:ext>
            </a:extLst>
          </p:cNvPr>
          <p:cNvSpPr/>
          <p:nvPr/>
        </p:nvSpPr>
        <p:spPr>
          <a:xfrm>
            <a:off x="8540047" y="2457389"/>
            <a:ext cx="2701110" cy="7131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E3995992-0008-4D34-9C94-13763B370C72}"/>
              </a:ext>
            </a:extLst>
          </p:cNvPr>
          <p:cNvSpPr txBox="1">
            <a:spLocks/>
          </p:cNvSpPr>
          <p:nvPr/>
        </p:nvSpPr>
        <p:spPr>
          <a:xfrm>
            <a:off x="1097279" y="2508817"/>
            <a:ext cx="9477956" cy="20513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>
                <a:solidFill>
                  <a:srgbClr val="00B050"/>
                </a:solidFill>
              </a:rPr>
              <a:t>[CLS]</a:t>
            </a:r>
            <a:r>
              <a:rPr lang="en-US" altLang="zh-TW" sz="3200" b="1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2400" dirty="0"/>
              <a:t>Output dimension is </a:t>
            </a:r>
            <a:r>
              <a:rPr lang="en-US" altLang="zh-TW" sz="2400" b="1" dirty="0">
                <a:solidFill>
                  <a:srgbClr val="00B050"/>
                </a:solidFill>
              </a:rPr>
              <a:t>8</a:t>
            </a:r>
            <a:r>
              <a:rPr lang="en-US" altLang="zh-TW" sz="2400" dirty="0"/>
              <a:t> </a:t>
            </a:r>
          </a:p>
          <a:p>
            <a:r>
              <a:rPr lang="en-US" altLang="zh-TW" sz="2400" dirty="0"/>
              <a:t>since we predict the interrogative words:</a:t>
            </a:r>
          </a:p>
          <a:p>
            <a:r>
              <a:rPr lang="en-US" altLang="zh-TW" sz="2400" b="1" dirty="0">
                <a:solidFill>
                  <a:srgbClr val="00B050"/>
                </a:solidFill>
              </a:rPr>
              <a:t>what</a:t>
            </a:r>
            <a:r>
              <a:rPr lang="en-US" altLang="zh-TW" sz="2400" dirty="0"/>
              <a:t>, </a:t>
            </a:r>
            <a:r>
              <a:rPr lang="en-US" altLang="zh-TW" sz="2400" b="1" dirty="0" err="1">
                <a:solidFill>
                  <a:srgbClr val="00B050"/>
                </a:solidFill>
              </a:rPr>
              <a:t>which</a:t>
            </a:r>
            <a:r>
              <a:rPr lang="en-US" altLang="zh-TW" sz="2400" dirty="0" err="1"/>
              <a:t>,</a:t>
            </a:r>
            <a:r>
              <a:rPr lang="en-US" altLang="zh-TW" sz="2400" b="1" dirty="0" err="1">
                <a:solidFill>
                  <a:srgbClr val="00B050"/>
                </a:solidFill>
              </a:rPr>
              <a:t>where</a:t>
            </a:r>
            <a:r>
              <a:rPr lang="en-US" altLang="zh-TW" sz="2400" dirty="0"/>
              <a:t>, </a:t>
            </a:r>
            <a:r>
              <a:rPr lang="en-US" altLang="zh-TW" sz="2400" b="1" dirty="0">
                <a:solidFill>
                  <a:srgbClr val="00B050"/>
                </a:solidFill>
              </a:rPr>
              <a:t>when</a:t>
            </a:r>
            <a:r>
              <a:rPr lang="en-US" altLang="zh-TW" sz="2400" dirty="0"/>
              <a:t>, </a:t>
            </a:r>
            <a:r>
              <a:rPr lang="en-US" altLang="zh-TW" sz="2400" b="1" dirty="0">
                <a:solidFill>
                  <a:srgbClr val="00B050"/>
                </a:solidFill>
              </a:rPr>
              <a:t>who</a:t>
            </a:r>
            <a:r>
              <a:rPr lang="en-US" altLang="zh-TW" sz="2400" dirty="0"/>
              <a:t>, </a:t>
            </a:r>
            <a:r>
              <a:rPr lang="en-US" altLang="zh-TW" sz="2400" b="1" dirty="0">
                <a:solidFill>
                  <a:srgbClr val="00B050"/>
                </a:solidFill>
              </a:rPr>
              <a:t>why</a:t>
            </a:r>
            <a:r>
              <a:rPr lang="en-US" altLang="zh-TW" sz="2400" dirty="0"/>
              <a:t>, </a:t>
            </a:r>
            <a:r>
              <a:rPr lang="en-US" altLang="zh-TW" sz="2400" b="1" dirty="0">
                <a:solidFill>
                  <a:srgbClr val="00B050"/>
                </a:solidFill>
              </a:rPr>
              <a:t>how</a:t>
            </a:r>
            <a:r>
              <a:rPr lang="en-US" altLang="zh-TW" sz="2400" dirty="0"/>
              <a:t>, and </a:t>
            </a:r>
            <a:r>
              <a:rPr lang="en-US" altLang="zh-TW" sz="2400" b="1" dirty="0">
                <a:solidFill>
                  <a:srgbClr val="00B050"/>
                </a:solidFill>
              </a:rPr>
              <a:t>others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D3621919-9D6D-49F1-85A5-618FF038348D}"/>
              </a:ext>
            </a:extLst>
          </p:cNvPr>
          <p:cNvSpPr txBox="1">
            <a:spLocks/>
          </p:cNvSpPr>
          <p:nvPr/>
        </p:nvSpPr>
        <p:spPr>
          <a:xfrm>
            <a:off x="1097279" y="4650547"/>
            <a:ext cx="9477956" cy="19490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>
                <a:solidFill>
                  <a:srgbClr val="00B050"/>
                </a:solidFill>
              </a:rPr>
              <a:t>NER</a:t>
            </a:r>
            <a:r>
              <a:rPr lang="en-US" altLang="zh-TW" sz="2400" dirty="0"/>
              <a:t>(Name Entity Recognition)</a:t>
            </a:r>
            <a:r>
              <a:rPr lang="en-US" altLang="zh-TW" sz="2800" b="1" dirty="0"/>
              <a:t>:</a:t>
            </a:r>
          </a:p>
          <a:p>
            <a:r>
              <a:rPr lang="en-US" altLang="zh-TW" sz="2400" dirty="0"/>
              <a:t>Output dimension is </a:t>
            </a:r>
            <a:r>
              <a:rPr lang="en-US" altLang="zh-TW" sz="2400" b="1" dirty="0">
                <a:solidFill>
                  <a:srgbClr val="00B050"/>
                </a:solidFill>
              </a:rPr>
              <a:t>5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Ex: yesterday is </a:t>
            </a:r>
            <a:r>
              <a:rPr lang="en-US" altLang="zh-TW" sz="2400" b="1" i="1" dirty="0">
                <a:solidFill>
                  <a:schemeClr val="tx1"/>
                </a:solidFill>
              </a:rPr>
              <a:t>date</a:t>
            </a:r>
            <a:r>
              <a:rPr lang="en-US" altLang="zh-TW" sz="2400" b="1" u="sng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3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1018</Words>
  <Application>Microsoft Office PowerPoint</Application>
  <PresentationFormat>寬螢幕</PresentationFormat>
  <Paragraphs>239</Paragraphs>
  <Slides>26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Let Me Know What to Ask:  Interrogative-Word-Aware Question Generation</vt:lpstr>
      <vt:lpstr>OUTLINE</vt:lpstr>
      <vt:lpstr>INTRODUCTION</vt:lpstr>
      <vt:lpstr>INTRODUCTION</vt:lpstr>
      <vt:lpstr>INTRODUCTION</vt:lpstr>
      <vt:lpstr>OUTLINE</vt:lpstr>
      <vt:lpstr>PowerPoint 簡報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PowerPoint 簡報</vt:lpstr>
      <vt:lpstr>PowerPoint 簡報</vt:lpstr>
      <vt:lpstr>OUTLINE</vt:lpstr>
      <vt:lpstr>EXPERIMENT DataSets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Spirits</dc:creator>
  <cp:lastModifiedBy>pc</cp:lastModifiedBy>
  <cp:revision>301</cp:revision>
  <dcterms:created xsi:type="dcterms:W3CDTF">2019-11-20T15:31:16Z</dcterms:created>
  <dcterms:modified xsi:type="dcterms:W3CDTF">2020-03-23T05:53:26Z</dcterms:modified>
</cp:coreProperties>
</file>